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66" r:id="rId3"/>
    <p:sldId id="394" r:id="rId4"/>
    <p:sldId id="395" r:id="rId5"/>
    <p:sldId id="396" r:id="rId6"/>
    <p:sldId id="397" r:id="rId7"/>
    <p:sldId id="398" r:id="rId8"/>
    <p:sldId id="399" r:id="rId9"/>
    <p:sldId id="400" r:id="rId10"/>
    <p:sldId id="401" r:id="rId11"/>
    <p:sldId id="403" r:id="rId12"/>
    <p:sldId id="404" r:id="rId13"/>
    <p:sldId id="405" r:id="rId14"/>
    <p:sldId id="406" r:id="rId15"/>
    <p:sldId id="407" r:id="rId16"/>
    <p:sldId id="408" r:id="rId17"/>
    <p:sldId id="409" r:id="rId18"/>
    <p:sldId id="410" r:id="rId19"/>
    <p:sldId id="414" r:id="rId20"/>
    <p:sldId id="415" r:id="rId21"/>
    <p:sldId id="416" r:id="rId22"/>
    <p:sldId id="417" r:id="rId23"/>
    <p:sldId id="418" r:id="rId24"/>
    <p:sldId id="419" r:id="rId25"/>
    <p:sldId id="420" r:id="rId26"/>
    <p:sldId id="421" r:id="rId27"/>
    <p:sldId id="422" r:id="rId28"/>
    <p:sldId id="423" r:id="rId29"/>
    <p:sldId id="424" r:id="rId30"/>
    <p:sldId id="425" r:id="rId31"/>
    <p:sldId id="426" r:id="rId32"/>
    <p:sldId id="429" r:id="rId33"/>
    <p:sldId id="413" r:id="rId34"/>
    <p:sldId id="428" r:id="rId35"/>
    <p:sldId id="367" r:id="rId36"/>
    <p:sldId id="432" r:id="rId37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66FF"/>
    <a:srgbClr val="00E4A8"/>
    <a:srgbClr val="BD3DD7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1668" y="-22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20340-1CEF-4BE4-B733-6F2503904D30}" type="datetimeFigureOut">
              <a:rPr lang="en-US" smtClean="0"/>
              <a:pPr/>
              <a:t>12/11/2013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03B70-0C27-41C5-BDDC-B296E2F388E3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20340-1CEF-4BE4-B733-6F2503904D30}" type="datetimeFigureOut">
              <a:rPr lang="en-US" smtClean="0"/>
              <a:pPr/>
              <a:t>12/11/2013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03B70-0C27-41C5-BDDC-B296E2F388E3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20340-1CEF-4BE4-B733-6F2503904D30}" type="datetimeFigureOut">
              <a:rPr lang="en-US" smtClean="0"/>
              <a:pPr/>
              <a:t>12/11/2013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03B70-0C27-41C5-BDDC-B296E2F388E3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20340-1CEF-4BE4-B733-6F2503904D30}" type="datetimeFigureOut">
              <a:rPr lang="en-US" smtClean="0"/>
              <a:pPr/>
              <a:t>12/11/2013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03B70-0C27-41C5-BDDC-B296E2F388E3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20340-1CEF-4BE4-B733-6F2503904D30}" type="datetimeFigureOut">
              <a:rPr lang="en-US" smtClean="0"/>
              <a:pPr/>
              <a:t>12/11/2013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03B70-0C27-41C5-BDDC-B296E2F388E3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20340-1CEF-4BE4-B733-6F2503904D30}" type="datetimeFigureOut">
              <a:rPr lang="en-US" smtClean="0"/>
              <a:pPr/>
              <a:t>12/11/2013</a:t>
            </a:fld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03B70-0C27-41C5-BDDC-B296E2F388E3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20340-1CEF-4BE4-B733-6F2503904D30}" type="datetimeFigureOut">
              <a:rPr lang="en-US" smtClean="0"/>
              <a:pPr/>
              <a:t>12/11/2013</a:t>
            </a:fld>
            <a:endParaRPr lang="en-US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03B70-0C27-41C5-BDDC-B296E2F388E3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20340-1CEF-4BE4-B733-6F2503904D30}" type="datetimeFigureOut">
              <a:rPr lang="en-US" smtClean="0"/>
              <a:pPr/>
              <a:t>12/11/2013</a:t>
            </a:fld>
            <a:endParaRPr lang="en-US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03B70-0C27-41C5-BDDC-B296E2F388E3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20340-1CEF-4BE4-B733-6F2503904D30}" type="datetimeFigureOut">
              <a:rPr lang="en-US" smtClean="0"/>
              <a:pPr/>
              <a:t>12/11/2013</a:t>
            </a:fld>
            <a:endParaRPr lang="en-US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03B70-0C27-41C5-BDDC-B296E2F388E3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20340-1CEF-4BE4-B733-6F2503904D30}" type="datetimeFigureOut">
              <a:rPr lang="en-US" smtClean="0"/>
              <a:pPr/>
              <a:t>12/11/2013</a:t>
            </a:fld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03B70-0C27-41C5-BDDC-B296E2F388E3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20340-1CEF-4BE4-B733-6F2503904D30}" type="datetimeFigureOut">
              <a:rPr lang="en-US" smtClean="0"/>
              <a:pPr/>
              <a:t>12/11/2013</a:t>
            </a:fld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03B70-0C27-41C5-BDDC-B296E2F388E3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820340-1CEF-4BE4-B733-6F2503904D30}" type="datetimeFigureOut">
              <a:rPr lang="en-US" smtClean="0"/>
              <a:pPr/>
              <a:t>12/11/2013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003B70-0C27-41C5-BDDC-B296E2F388E3}" type="slidenum">
              <a:rPr lang="en-US" smtClean="0"/>
              <a:pPr/>
              <a:t>‹N›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guala@mat.uniroma2.it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image" Target="../media/image5.gif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gif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Algoritmi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e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Strutture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Dati</a:t>
            </a:r>
            <a:endParaRPr lang="en-US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>
                <a:solidFill>
                  <a:schemeClr val="tx1"/>
                </a:solidFill>
                <a:latin typeface="Comic Sans MS" pitchFamily="66" charset="0"/>
              </a:rPr>
              <a:t>Luciano</a:t>
            </a:r>
            <a:r>
              <a:rPr lang="en-US" dirty="0" smtClean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Comic Sans MS" pitchFamily="66" charset="0"/>
              </a:rPr>
              <a:t>Gualà</a:t>
            </a:r>
            <a:endParaRPr lang="en-US" dirty="0" smtClean="0">
              <a:solidFill>
                <a:schemeClr val="tx1"/>
              </a:solidFill>
              <a:latin typeface="Comic Sans MS" pitchFamily="66" charset="0"/>
            </a:endParaRPr>
          </a:p>
          <a:p>
            <a:r>
              <a:rPr lang="en-US" dirty="0" smtClean="0">
                <a:solidFill>
                  <a:schemeClr val="tx1"/>
                </a:solidFill>
                <a:latin typeface="Comic Sans MS" pitchFamily="66" charset="0"/>
                <a:hlinkClick r:id="rId2"/>
              </a:rPr>
              <a:t>guala@mat.uniroma2.it</a:t>
            </a:r>
            <a:endParaRPr lang="en-US" dirty="0" smtClean="0">
              <a:solidFill>
                <a:schemeClr val="tx1"/>
              </a:solidFill>
              <a:latin typeface="Comic Sans MS" pitchFamily="66" charset="0"/>
            </a:endParaRPr>
          </a:p>
          <a:p>
            <a:r>
              <a:rPr lang="en-US" dirty="0" smtClean="0">
                <a:solidFill>
                  <a:schemeClr val="tx1"/>
                </a:solidFill>
                <a:latin typeface="Comic Sans MS" pitchFamily="66" charset="0"/>
              </a:rPr>
              <a:t>www.mat.uniroma2.it/~guala</a:t>
            </a:r>
            <a:endParaRPr lang="en-US" dirty="0">
              <a:solidFill>
                <a:schemeClr val="tx1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4" name="Rectangle 2"/>
          <p:cNvSpPr>
            <a:spLocks noChangeArrowheads="1"/>
          </p:cNvSpPr>
          <p:nvPr/>
        </p:nvSpPr>
        <p:spPr bwMode="black">
          <a:xfrm>
            <a:off x="457200" y="188640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r" eaLnBrk="1" hangingPunct="1">
              <a:spcBef>
                <a:spcPct val="20000"/>
              </a:spcBef>
            </a:pPr>
            <a:r>
              <a:rPr lang="it-IT" altLang="it-IT" sz="2800" b="1" dirty="0" smtClean="0">
                <a:solidFill>
                  <a:srgbClr val="3366FF"/>
                </a:solidFill>
                <a:latin typeface="Comic Sans MS" pitchFamily="66" charset="0"/>
              </a:rPr>
              <a:t>Forza bruta: enumerazione</a:t>
            </a:r>
            <a:endParaRPr lang="it-IT" altLang="it-IT" sz="2800" b="1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279555" name="Text Box 3"/>
          <p:cNvSpPr txBox="1">
            <a:spLocks noChangeArrowheads="1"/>
          </p:cNvSpPr>
          <p:nvPr/>
        </p:nvSpPr>
        <p:spPr bwMode="auto">
          <a:xfrm>
            <a:off x="30162" y="1955121"/>
            <a:ext cx="8972426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altLang="it-IT" sz="2200" b="1" dirty="0" smtClean="0">
                <a:solidFill>
                  <a:srgbClr val="C00000"/>
                </a:solidFill>
                <a:latin typeface="Comic Sans MS" pitchFamily="66" charset="0"/>
              </a:rPr>
              <a:t>domanda: </a:t>
            </a:r>
            <a:r>
              <a:rPr lang="it-IT" altLang="it-IT" sz="2200" dirty="0" smtClean="0">
                <a:latin typeface="Comic Sans MS" pitchFamily="66" charset="0"/>
              </a:rPr>
              <a:t>quanti sottoinsiemi guardiamo?</a:t>
            </a:r>
            <a:endParaRPr lang="en-US" sz="2200" dirty="0">
              <a:latin typeface="Comic Sans MS" pitchFamily="66" charset="0"/>
            </a:endParaRPr>
          </a:p>
        </p:txBody>
      </p:sp>
      <p:sp>
        <p:nvSpPr>
          <p:cNvPr id="279556" name="Text Box 4"/>
          <p:cNvSpPr txBox="1">
            <a:spLocks noChangeArrowheads="1"/>
          </p:cNvSpPr>
          <p:nvPr/>
        </p:nvSpPr>
        <p:spPr bwMode="auto">
          <a:xfrm>
            <a:off x="36513" y="2508523"/>
            <a:ext cx="8783959" cy="16405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noAutofit/>
          </a:bodyPr>
          <a:lstStyle/>
          <a:p>
            <a:r>
              <a:rPr lang="it-IT" altLang="it-IT" sz="2200" b="1" dirty="0" smtClean="0">
                <a:solidFill>
                  <a:srgbClr val="C00000"/>
                </a:solidFill>
                <a:latin typeface="Comic Sans MS" pitchFamily="66" charset="0"/>
              </a:rPr>
              <a:t>risposta: </a:t>
            </a:r>
            <a:r>
              <a:rPr lang="it-IT" altLang="it-IT" sz="2200" dirty="0" smtClean="0">
                <a:latin typeface="Comic Sans MS" pitchFamily="66" charset="0"/>
              </a:rPr>
              <a:t>tanti! (troppi) </a:t>
            </a:r>
          </a:p>
          <a:p>
            <a:r>
              <a:rPr lang="it-IT" altLang="it-IT" sz="2200" dirty="0" smtClean="0">
                <a:latin typeface="Comic Sans MS" pitchFamily="66" charset="0"/>
              </a:rPr>
              <a:t>		… sono 2</a:t>
            </a:r>
            <a:r>
              <a:rPr lang="it-IT" altLang="it-IT" sz="2200" baseline="30000" dirty="0" smtClean="0">
                <a:solidFill>
                  <a:srgbClr val="3366FF"/>
                </a:solidFill>
                <a:latin typeface="Comic Sans MS" pitchFamily="66" charset="0"/>
              </a:rPr>
              <a:t>n  </a:t>
            </a:r>
            <a:r>
              <a:rPr lang="it-IT" altLang="it-IT" sz="2200" dirty="0" smtClean="0">
                <a:latin typeface="Comic Sans MS" pitchFamily="66" charset="0"/>
              </a:rPr>
              <a:t>!!!</a:t>
            </a:r>
          </a:p>
        </p:txBody>
      </p:sp>
      <p:sp>
        <p:nvSpPr>
          <p:cNvPr id="9" name="Oval 36"/>
          <p:cNvSpPr>
            <a:spLocks noChangeArrowheads="1"/>
          </p:cNvSpPr>
          <p:nvPr/>
        </p:nvSpPr>
        <p:spPr bwMode="auto">
          <a:xfrm>
            <a:off x="1235324" y="4298032"/>
            <a:ext cx="381000" cy="381000"/>
          </a:xfrm>
          <a:prstGeom prst="ellipse">
            <a:avLst/>
          </a:prstGeom>
          <a:solidFill>
            <a:srgbClr val="00E4A8"/>
          </a:solidFill>
          <a:ln w="12700" cap="sq">
            <a:solidFill>
              <a:schemeClr val="tx1"/>
            </a:solidFill>
            <a:round/>
            <a:headEnd type="none" w="sm" len="sm"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0" name="Oval 37"/>
          <p:cNvSpPr>
            <a:spLocks noChangeArrowheads="1"/>
          </p:cNvSpPr>
          <p:nvPr/>
        </p:nvSpPr>
        <p:spPr bwMode="auto">
          <a:xfrm>
            <a:off x="2987924" y="4298032"/>
            <a:ext cx="381000" cy="381000"/>
          </a:xfrm>
          <a:prstGeom prst="ellipse">
            <a:avLst/>
          </a:prstGeom>
          <a:solidFill>
            <a:srgbClr val="00E4A8"/>
          </a:solidFill>
          <a:ln w="12700" cap="sq">
            <a:solidFill>
              <a:schemeClr val="tx1"/>
            </a:solidFill>
            <a:round/>
            <a:headEnd type="none" w="sm" len="sm"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2" name="Oval 39"/>
          <p:cNvSpPr>
            <a:spLocks noChangeArrowheads="1"/>
          </p:cNvSpPr>
          <p:nvPr/>
        </p:nvSpPr>
        <p:spPr bwMode="auto">
          <a:xfrm>
            <a:off x="2073524" y="4298032"/>
            <a:ext cx="381000" cy="381000"/>
          </a:xfrm>
          <a:prstGeom prst="ellipse">
            <a:avLst/>
          </a:prstGeom>
          <a:solidFill>
            <a:srgbClr val="00E4A8"/>
          </a:solidFill>
          <a:ln w="12700" cap="sq">
            <a:solidFill>
              <a:schemeClr val="tx1"/>
            </a:solidFill>
            <a:round/>
            <a:headEnd type="none" w="sm" len="sm"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3" name="Line 40"/>
          <p:cNvSpPr>
            <a:spLocks noChangeShapeType="1"/>
          </p:cNvSpPr>
          <p:nvPr/>
        </p:nvSpPr>
        <p:spPr bwMode="auto">
          <a:xfrm>
            <a:off x="1627436" y="4494882"/>
            <a:ext cx="431800" cy="0"/>
          </a:xfrm>
          <a:prstGeom prst="line">
            <a:avLst/>
          </a:prstGeom>
          <a:noFill/>
          <a:ln w="19050" cap="sq">
            <a:solidFill>
              <a:schemeClr val="tx1"/>
            </a:solidFill>
            <a:round/>
            <a:headEnd type="none" w="sm" len="sm"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6" name="Line 43"/>
          <p:cNvSpPr>
            <a:spLocks noChangeShapeType="1"/>
          </p:cNvSpPr>
          <p:nvPr/>
        </p:nvSpPr>
        <p:spPr bwMode="auto">
          <a:xfrm flipH="1">
            <a:off x="2454524" y="4450432"/>
            <a:ext cx="533400" cy="0"/>
          </a:xfrm>
          <a:prstGeom prst="line">
            <a:avLst/>
          </a:prstGeom>
          <a:noFill/>
          <a:ln w="19050" cap="sq">
            <a:solidFill>
              <a:schemeClr val="tx1"/>
            </a:solidFill>
            <a:round/>
            <a:headEnd type="none" w="sm" len="sm"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9" name="Oval 46"/>
          <p:cNvSpPr>
            <a:spLocks noChangeArrowheads="1"/>
          </p:cNvSpPr>
          <p:nvPr/>
        </p:nvSpPr>
        <p:spPr bwMode="auto">
          <a:xfrm>
            <a:off x="395536" y="4293096"/>
            <a:ext cx="381000" cy="381000"/>
          </a:xfrm>
          <a:prstGeom prst="ellipse">
            <a:avLst/>
          </a:prstGeom>
          <a:solidFill>
            <a:srgbClr val="00E4A8"/>
          </a:solidFill>
          <a:ln w="12700" cap="sq">
            <a:solidFill>
              <a:schemeClr val="tx1"/>
            </a:solidFill>
            <a:round/>
            <a:headEnd type="none" w="sm" len="sm"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20" name="Oval 47"/>
          <p:cNvSpPr>
            <a:spLocks noChangeArrowheads="1"/>
          </p:cNvSpPr>
          <p:nvPr/>
        </p:nvSpPr>
        <p:spPr bwMode="auto">
          <a:xfrm>
            <a:off x="3822949" y="4300711"/>
            <a:ext cx="381000" cy="381000"/>
          </a:xfrm>
          <a:prstGeom prst="ellipse">
            <a:avLst/>
          </a:prstGeom>
          <a:solidFill>
            <a:srgbClr val="00E4A8"/>
          </a:solidFill>
          <a:ln w="12700" cap="sq">
            <a:solidFill>
              <a:schemeClr val="tx1"/>
            </a:solidFill>
            <a:round/>
            <a:headEnd type="none" w="sm" len="sm"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21" name="Line 48"/>
          <p:cNvSpPr>
            <a:spLocks noChangeShapeType="1"/>
          </p:cNvSpPr>
          <p:nvPr/>
        </p:nvSpPr>
        <p:spPr bwMode="auto">
          <a:xfrm flipH="1" flipV="1">
            <a:off x="755576" y="4509119"/>
            <a:ext cx="504056" cy="1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2" name="Line 49"/>
          <p:cNvSpPr>
            <a:spLocks noChangeShapeType="1"/>
          </p:cNvSpPr>
          <p:nvPr/>
        </p:nvSpPr>
        <p:spPr bwMode="auto">
          <a:xfrm flipH="1">
            <a:off x="3347864" y="4475212"/>
            <a:ext cx="504056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3" name="Oval 47"/>
          <p:cNvSpPr>
            <a:spLocks noChangeArrowheads="1"/>
          </p:cNvSpPr>
          <p:nvPr/>
        </p:nvSpPr>
        <p:spPr bwMode="auto">
          <a:xfrm>
            <a:off x="4695056" y="4306044"/>
            <a:ext cx="381000" cy="381000"/>
          </a:xfrm>
          <a:prstGeom prst="ellipse">
            <a:avLst/>
          </a:prstGeom>
          <a:solidFill>
            <a:srgbClr val="00E4A8"/>
          </a:solidFill>
          <a:ln w="12700" cap="sq">
            <a:solidFill>
              <a:schemeClr val="tx1"/>
            </a:solidFill>
            <a:round/>
            <a:headEnd type="none" w="sm" len="sm"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24" name="Line 49"/>
          <p:cNvSpPr>
            <a:spLocks noChangeShapeType="1"/>
          </p:cNvSpPr>
          <p:nvPr/>
        </p:nvSpPr>
        <p:spPr bwMode="auto">
          <a:xfrm flipH="1">
            <a:off x="4217293" y="4465687"/>
            <a:ext cx="504056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5" name="CasellaDiTesto 24"/>
          <p:cNvSpPr txBox="1"/>
          <p:nvPr/>
        </p:nvSpPr>
        <p:spPr>
          <a:xfrm>
            <a:off x="433636" y="4797152"/>
            <a:ext cx="2796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1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6" name="CasellaDiTesto 25"/>
          <p:cNvSpPr txBox="1"/>
          <p:nvPr/>
        </p:nvSpPr>
        <p:spPr>
          <a:xfrm>
            <a:off x="1259632" y="4797152"/>
            <a:ext cx="2796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4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7" name="CasellaDiTesto 26"/>
          <p:cNvSpPr txBox="1"/>
          <p:nvPr/>
        </p:nvSpPr>
        <p:spPr>
          <a:xfrm>
            <a:off x="2141637" y="4797152"/>
            <a:ext cx="2796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8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8" name="CasellaDiTesto 27"/>
          <p:cNvSpPr txBox="1"/>
          <p:nvPr/>
        </p:nvSpPr>
        <p:spPr>
          <a:xfrm>
            <a:off x="2996208" y="4797152"/>
            <a:ext cx="2796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4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9" name="CasellaDiTesto 28"/>
          <p:cNvSpPr txBox="1"/>
          <p:nvPr/>
        </p:nvSpPr>
        <p:spPr>
          <a:xfrm>
            <a:off x="3857253" y="4797152"/>
            <a:ext cx="2796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3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30" name="CasellaDiTesto 29"/>
          <p:cNvSpPr txBox="1"/>
          <p:nvPr/>
        </p:nvSpPr>
        <p:spPr>
          <a:xfrm>
            <a:off x="4692774" y="4787627"/>
            <a:ext cx="63321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10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31" name="Text Box 3"/>
          <p:cNvSpPr txBox="1">
            <a:spLocks noChangeArrowheads="1"/>
          </p:cNvSpPr>
          <p:nvPr/>
        </p:nvSpPr>
        <p:spPr bwMode="auto">
          <a:xfrm>
            <a:off x="24863" y="764704"/>
            <a:ext cx="8972426" cy="11079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altLang="it-IT" sz="2200" b="1" dirty="0" smtClean="0">
                <a:solidFill>
                  <a:srgbClr val="C00000"/>
                </a:solidFill>
                <a:latin typeface="Comic Sans MS" pitchFamily="66" charset="0"/>
              </a:rPr>
              <a:t>idea: </a:t>
            </a:r>
            <a:r>
              <a:rPr lang="it-IT" altLang="it-IT" sz="2200" dirty="0" smtClean="0">
                <a:latin typeface="Comic Sans MS" pitchFamily="66" charset="0"/>
              </a:rPr>
              <a:t>enumeriamo tutti i sottoinsiemi degli </a:t>
            </a:r>
            <a:r>
              <a:rPr lang="it-IT" altLang="it-IT" sz="22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200" dirty="0" smtClean="0">
                <a:latin typeface="Comic Sans MS" pitchFamily="66" charset="0"/>
              </a:rPr>
              <a:t> nodi, per ognuno verifichiamo che è un insieme indipendente, ne calcoliamo il peso e teniamo quello di peso massimo.</a:t>
            </a:r>
            <a:endParaRPr lang="en-US" sz="22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795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795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9555" grpId="0"/>
      <p:bldP spid="27955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4" name="Rectangle 2"/>
          <p:cNvSpPr>
            <a:spLocks noChangeArrowheads="1"/>
          </p:cNvSpPr>
          <p:nvPr/>
        </p:nvSpPr>
        <p:spPr bwMode="black">
          <a:xfrm>
            <a:off x="457200" y="188640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r" eaLnBrk="1" hangingPunct="1">
              <a:spcBef>
                <a:spcPct val="20000"/>
              </a:spcBef>
            </a:pPr>
            <a:r>
              <a:rPr lang="it-IT" altLang="it-IT" sz="2800" b="1" dirty="0" smtClean="0">
                <a:solidFill>
                  <a:srgbClr val="3366FF"/>
                </a:solidFill>
                <a:latin typeface="Comic Sans MS" pitchFamily="66" charset="0"/>
              </a:rPr>
              <a:t>approccio goloso (</a:t>
            </a:r>
            <a:r>
              <a:rPr lang="it-IT" altLang="it-IT" sz="2800" b="1" dirty="0" err="1" smtClean="0">
                <a:solidFill>
                  <a:srgbClr val="3366FF"/>
                </a:solidFill>
                <a:latin typeface="Comic Sans MS" pitchFamily="66" charset="0"/>
              </a:rPr>
              <a:t>greedy</a:t>
            </a:r>
            <a:r>
              <a:rPr lang="it-IT" altLang="it-IT" sz="2800" b="1" dirty="0" smtClean="0">
                <a:solidFill>
                  <a:srgbClr val="3366FF"/>
                </a:solidFill>
                <a:latin typeface="Comic Sans MS" pitchFamily="66" charset="0"/>
              </a:rPr>
              <a:t>)</a:t>
            </a:r>
            <a:endParaRPr lang="it-IT" altLang="it-IT" sz="2800" b="1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279555" name="Text Box 3"/>
          <p:cNvSpPr txBox="1">
            <a:spLocks noChangeArrowheads="1"/>
          </p:cNvSpPr>
          <p:nvPr/>
        </p:nvSpPr>
        <p:spPr bwMode="auto">
          <a:xfrm>
            <a:off x="30162" y="1700808"/>
            <a:ext cx="8972426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altLang="it-IT" sz="2200" b="1" dirty="0" smtClean="0">
                <a:solidFill>
                  <a:srgbClr val="C00000"/>
                </a:solidFill>
                <a:latin typeface="Comic Sans MS" pitchFamily="66" charset="0"/>
              </a:rPr>
              <a:t>domanda: </a:t>
            </a:r>
            <a:r>
              <a:rPr lang="it-IT" altLang="it-IT" sz="2200" dirty="0" smtClean="0">
                <a:latin typeface="Comic Sans MS" pitchFamily="66" charset="0"/>
              </a:rPr>
              <a:t>funziona?</a:t>
            </a:r>
            <a:endParaRPr lang="en-US" sz="2200" dirty="0">
              <a:latin typeface="Comic Sans MS" pitchFamily="66" charset="0"/>
            </a:endParaRPr>
          </a:p>
        </p:txBody>
      </p:sp>
      <p:sp>
        <p:nvSpPr>
          <p:cNvPr id="9" name="Oval 36"/>
          <p:cNvSpPr>
            <a:spLocks noChangeArrowheads="1"/>
          </p:cNvSpPr>
          <p:nvPr/>
        </p:nvSpPr>
        <p:spPr bwMode="auto">
          <a:xfrm>
            <a:off x="1235324" y="4298032"/>
            <a:ext cx="381000" cy="381000"/>
          </a:xfrm>
          <a:prstGeom prst="ellipse">
            <a:avLst/>
          </a:prstGeom>
          <a:solidFill>
            <a:srgbClr val="00E4A8"/>
          </a:solidFill>
          <a:ln w="12700" cap="sq">
            <a:solidFill>
              <a:schemeClr val="tx1"/>
            </a:solidFill>
            <a:round/>
            <a:headEnd type="none" w="sm" len="sm"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0" name="Oval 37"/>
          <p:cNvSpPr>
            <a:spLocks noChangeArrowheads="1"/>
          </p:cNvSpPr>
          <p:nvPr/>
        </p:nvSpPr>
        <p:spPr bwMode="auto">
          <a:xfrm>
            <a:off x="2987924" y="4298032"/>
            <a:ext cx="381000" cy="381000"/>
          </a:xfrm>
          <a:prstGeom prst="ellipse">
            <a:avLst/>
          </a:prstGeom>
          <a:solidFill>
            <a:srgbClr val="00E4A8"/>
          </a:solidFill>
          <a:ln w="12700" cap="sq">
            <a:solidFill>
              <a:schemeClr val="tx1"/>
            </a:solidFill>
            <a:round/>
            <a:headEnd type="none" w="sm" len="sm"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2" name="Oval 39"/>
          <p:cNvSpPr>
            <a:spLocks noChangeArrowheads="1"/>
          </p:cNvSpPr>
          <p:nvPr/>
        </p:nvSpPr>
        <p:spPr bwMode="auto">
          <a:xfrm>
            <a:off x="2073524" y="4298032"/>
            <a:ext cx="381000" cy="381000"/>
          </a:xfrm>
          <a:prstGeom prst="ellipse">
            <a:avLst/>
          </a:prstGeom>
          <a:solidFill>
            <a:srgbClr val="00E4A8"/>
          </a:solidFill>
          <a:ln w="12700" cap="sq">
            <a:solidFill>
              <a:schemeClr val="tx1"/>
            </a:solidFill>
            <a:round/>
            <a:headEnd type="none" w="sm" len="sm"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3" name="Line 40"/>
          <p:cNvSpPr>
            <a:spLocks noChangeShapeType="1"/>
          </p:cNvSpPr>
          <p:nvPr/>
        </p:nvSpPr>
        <p:spPr bwMode="auto">
          <a:xfrm>
            <a:off x="1627436" y="4494882"/>
            <a:ext cx="431800" cy="0"/>
          </a:xfrm>
          <a:prstGeom prst="line">
            <a:avLst/>
          </a:prstGeom>
          <a:noFill/>
          <a:ln w="19050" cap="sq">
            <a:solidFill>
              <a:schemeClr val="tx1"/>
            </a:solidFill>
            <a:round/>
            <a:headEnd type="none" w="sm" len="sm"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6" name="Line 43"/>
          <p:cNvSpPr>
            <a:spLocks noChangeShapeType="1"/>
          </p:cNvSpPr>
          <p:nvPr/>
        </p:nvSpPr>
        <p:spPr bwMode="auto">
          <a:xfrm flipH="1">
            <a:off x="2454524" y="4450432"/>
            <a:ext cx="533400" cy="0"/>
          </a:xfrm>
          <a:prstGeom prst="line">
            <a:avLst/>
          </a:prstGeom>
          <a:noFill/>
          <a:ln w="19050" cap="sq">
            <a:solidFill>
              <a:schemeClr val="tx1"/>
            </a:solidFill>
            <a:round/>
            <a:headEnd type="none" w="sm" len="sm"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9" name="Oval 46"/>
          <p:cNvSpPr>
            <a:spLocks noChangeArrowheads="1"/>
          </p:cNvSpPr>
          <p:nvPr/>
        </p:nvSpPr>
        <p:spPr bwMode="auto">
          <a:xfrm>
            <a:off x="395536" y="4293096"/>
            <a:ext cx="381000" cy="381000"/>
          </a:xfrm>
          <a:prstGeom prst="ellipse">
            <a:avLst/>
          </a:prstGeom>
          <a:solidFill>
            <a:srgbClr val="00E4A8"/>
          </a:solidFill>
          <a:ln w="12700" cap="sq">
            <a:solidFill>
              <a:schemeClr val="tx1"/>
            </a:solidFill>
            <a:round/>
            <a:headEnd type="none" w="sm" len="sm"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20" name="Oval 47"/>
          <p:cNvSpPr>
            <a:spLocks noChangeArrowheads="1"/>
          </p:cNvSpPr>
          <p:nvPr/>
        </p:nvSpPr>
        <p:spPr bwMode="auto">
          <a:xfrm>
            <a:off x="3822949" y="4300711"/>
            <a:ext cx="381000" cy="381000"/>
          </a:xfrm>
          <a:prstGeom prst="ellipse">
            <a:avLst/>
          </a:prstGeom>
          <a:solidFill>
            <a:srgbClr val="00E4A8"/>
          </a:solidFill>
          <a:ln w="12700" cap="sq">
            <a:solidFill>
              <a:schemeClr val="tx1"/>
            </a:solidFill>
            <a:round/>
            <a:headEnd type="none" w="sm" len="sm"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21" name="Line 48"/>
          <p:cNvSpPr>
            <a:spLocks noChangeShapeType="1"/>
          </p:cNvSpPr>
          <p:nvPr/>
        </p:nvSpPr>
        <p:spPr bwMode="auto">
          <a:xfrm flipH="1" flipV="1">
            <a:off x="755576" y="4509119"/>
            <a:ext cx="504056" cy="1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2" name="Line 49"/>
          <p:cNvSpPr>
            <a:spLocks noChangeShapeType="1"/>
          </p:cNvSpPr>
          <p:nvPr/>
        </p:nvSpPr>
        <p:spPr bwMode="auto">
          <a:xfrm flipH="1">
            <a:off x="3347864" y="4475212"/>
            <a:ext cx="504056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3" name="Oval 47"/>
          <p:cNvSpPr>
            <a:spLocks noChangeArrowheads="1"/>
          </p:cNvSpPr>
          <p:nvPr/>
        </p:nvSpPr>
        <p:spPr bwMode="auto">
          <a:xfrm>
            <a:off x="4695056" y="4306044"/>
            <a:ext cx="381000" cy="381000"/>
          </a:xfrm>
          <a:prstGeom prst="ellipse">
            <a:avLst/>
          </a:prstGeom>
          <a:solidFill>
            <a:srgbClr val="00E4A8"/>
          </a:solidFill>
          <a:ln w="12700" cap="sq">
            <a:solidFill>
              <a:schemeClr val="tx1"/>
            </a:solidFill>
            <a:round/>
            <a:headEnd type="none" w="sm" len="sm"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24" name="Line 49"/>
          <p:cNvSpPr>
            <a:spLocks noChangeShapeType="1"/>
          </p:cNvSpPr>
          <p:nvPr/>
        </p:nvSpPr>
        <p:spPr bwMode="auto">
          <a:xfrm flipH="1">
            <a:off x="4217293" y="4465687"/>
            <a:ext cx="504056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5" name="CasellaDiTesto 24"/>
          <p:cNvSpPr txBox="1"/>
          <p:nvPr/>
        </p:nvSpPr>
        <p:spPr>
          <a:xfrm>
            <a:off x="433636" y="4797152"/>
            <a:ext cx="2796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1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6" name="CasellaDiTesto 25"/>
          <p:cNvSpPr txBox="1"/>
          <p:nvPr/>
        </p:nvSpPr>
        <p:spPr>
          <a:xfrm>
            <a:off x="1259632" y="4797152"/>
            <a:ext cx="2796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4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7" name="CasellaDiTesto 26"/>
          <p:cNvSpPr txBox="1"/>
          <p:nvPr/>
        </p:nvSpPr>
        <p:spPr>
          <a:xfrm>
            <a:off x="2141637" y="4797152"/>
            <a:ext cx="2796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8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8" name="CasellaDiTesto 27"/>
          <p:cNvSpPr txBox="1"/>
          <p:nvPr/>
        </p:nvSpPr>
        <p:spPr>
          <a:xfrm>
            <a:off x="2996208" y="4797152"/>
            <a:ext cx="2796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4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9" name="CasellaDiTesto 28"/>
          <p:cNvSpPr txBox="1"/>
          <p:nvPr/>
        </p:nvSpPr>
        <p:spPr>
          <a:xfrm>
            <a:off x="3857253" y="4797152"/>
            <a:ext cx="2796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3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30" name="CasellaDiTesto 29"/>
          <p:cNvSpPr txBox="1"/>
          <p:nvPr/>
        </p:nvSpPr>
        <p:spPr>
          <a:xfrm>
            <a:off x="4692774" y="4787627"/>
            <a:ext cx="63321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10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31" name="Text Box 3"/>
          <p:cNvSpPr txBox="1">
            <a:spLocks noChangeArrowheads="1"/>
          </p:cNvSpPr>
          <p:nvPr/>
        </p:nvSpPr>
        <p:spPr bwMode="auto">
          <a:xfrm>
            <a:off x="24863" y="764704"/>
            <a:ext cx="8972426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altLang="it-IT" sz="2200" b="1" dirty="0" smtClean="0">
                <a:solidFill>
                  <a:srgbClr val="C00000"/>
                </a:solidFill>
                <a:latin typeface="Comic Sans MS" pitchFamily="66" charset="0"/>
              </a:rPr>
              <a:t>idea: </a:t>
            </a:r>
            <a:r>
              <a:rPr lang="it-IT" altLang="it-IT" sz="2200" dirty="0" smtClean="0">
                <a:latin typeface="Comic Sans MS" pitchFamily="66" charset="0"/>
              </a:rPr>
              <a:t>costruisco la soluzione in modo incrementale scegliendo ogni volta il nodo indipendente di valore massimo.</a:t>
            </a:r>
            <a:endParaRPr lang="en-US" sz="22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795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955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4" name="Rectangle 2"/>
          <p:cNvSpPr>
            <a:spLocks noChangeArrowheads="1"/>
          </p:cNvSpPr>
          <p:nvPr/>
        </p:nvSpPr>
        <p:spPr bwMode="black">
          <a:xfrm>
            <a:off x="457200" y="188640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r" eaLnBrk="1" hangingPunct="1">
              <a:spcBef>
                <a:spcPct val="20000"/>
              </a:spcBef>
            </a:pPr>
            <a:r>
              <a:rPr lang="it-IT" altLang="it-IT" sz="2800" b="1" dirty="0" smtClean="0">
                <a:solidFill>
                  <a:srgbClr val="3366FF"/>
                </a:solidFill>
                <a:latin typeface="Comic Sans MS" pitchFamily="66" charset="0"/>
              </a:rPr>
              <a:t>approccio goloso (</a:t>
            </a:r>
            <a:r>
              <a:rPr lang="it-IT" altLang="it-IT" sz="2800" b="1" dirty="0" err="1" smtClean="0">
                <a:solidFill>
                  <a:srgbClr val="3366FF"/>
                </a:solidFill>
                <a:latin typeface="Comic Sans MS" pitchFamily="66" charset="0"/>
              </a:rPr>
              <a:t>greedy</a:t>
            </a:r>
            <a:r>
              <a:rPr lang="it-IT" altLang="it-IT" sz="2800" b="1" dirty="0" smtClean="0">
                <a:solidFill>
                  <a:srgbClr val="3366FF"/>
                </a:solidFill>
                <a:latin typeface="Comic Sans MS" pitchFamily="66" charset="0"/>
              </a:rPr>
              <a:t>)</a:t>
            </a:r>
            <a:endParaRPr lang="it-IT" altLang="it-IT" sz="2800" b="1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279555" name="Text Box 3"/>
          <p:cNvSpPr txBox="1">
            <a:spLocks noChangeArrowheads="1"/>
          </p:cNvSpPr>
          <p:nvPr/>
        </p:nvSpPr>
        <p:spPr bwMode="auto">
          <a:xfrm>
            <a:off x="30162" y="1700808"/>
            <a:ext cx="8972426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altLang="it-IT" sz="2200" b="1" dirty="0" smtClean="0">
                <a:solidFill>
                  <a:srgbClr val="C00000"/>
                </a:solidFill>
                <a:latin typeface="Comic Sans MS" pitchFamily="66" charset="0"/>
              </a:rPr>
              <a:t>domanda: </a:t>
            </a:r>
            <a:r>
              <a:rPr lang="it-IT" altLang="it-IT" sz="2200" dirty="0" smtClean="0">
                <a:latin typeface="Comic Sans MS" pitchFamily="66" charset="0"/>
              </a:rPr>
              <a:t>funziona?</a:t>
            </a:r>
            <a:endParaRPr lang="en-US" sz="2200" dirty="0">
              <a:latin typeface="Comic Sans MS" pitchFamily="66" charset="0"/>
            </a:endParaRPr>
          </a:p>
        </p:txBody>
      </p:sp>
      <p:sp>
        <p:nvSpPr>
          <p:cNvPr id="9" name="Oval 36"/>
          <p:cNvSpPr>
            <a:spLocks noChangeArrowheads="1"/>
          </p:cNvSpPr>
          <p:nvPr/>
        </p:nvSpPr>
        <p:spPr bwMode="auto">
          <a:xfrm>
            <a:off x="1235324" y="4298032"/>
            <a:ext cx="381000" cy="381000"/>
          </a:xfrm>
          <a:prstGeom prst="ellipse">
            <a:avLst/>
          </a:prstGeom>
          <a:solidFill>
            <a:srgbClr val="00E4A8"/>
          </a:solidFill>
          <a:ln w="12700" cap="sq">
            <a:solidFill>
              <a:schemeClr val="tx1"/>
            </a:solidFill>
            <a:round/>
            <a:headEnd type="none" w="sm" len="sm"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0" name="Oval 37"/>
          <p:cNvSpPr>
            <a:spLocks noChangeArrowheads="1"/>
          </p:cNvSpPr>
          <p:nvPr/>
        </p:nvSpPr>
        <p:spPr bwMode="auto">
          <a:xfrm>
            <a:off x="2987924" y="4298032"/>
            <a:ext cx="381000" cy="381000"/>
          </a:xfrm>
          <a:prstGeom prst="ellipse">
            <a:avLst/>
          </a:prstGeom>
          <a:solidFill>
            <a:srgbClr val="00E4A8"/>
          </a:solidFill>
          <a:ln w="12700" cap="sq">
            <a:solidFill>
              <a:schemeClr val="tx1"/>
            </a:solidFill>
            <a:round/>
            <a:headEnd type="none" w="sm" len="sm"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2" name="Oval 39"/>
          <p:cNvSpPr>
            <a:spLocks noChangeArrowheads="1"/>
          </p:cNvSpPr>
          <p:nvPr/>
        </p:nvSpPr>
        <p:spPr bwMode="auto">
          <a:xfrm>
            <a:off x="2073524" y="4298032"/>
            <a:ext cx="381000" cy="381000"/>
          </a:xfrm>
          <a:prstGeom prst="ellipse">
            <a:avLst/>
          </a:prstGeom>
          <a:solidFill>
            <a:srgbClr val="00E4A8"/>
          </a:solidFill>
          <a:ln w="12700" cap="sq">
            <a:solidFill>
              <a:schemeClr val="tx1"/>
            </a:solidFill>
            <a:round/>
            <a:headEnd type="none" w="sm" len="sm"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3" name="Line 40"/>
          <p:cNvSpPr>
            <a:spLocks noChangeShapeType="1"/>
          </p:cNvSpPr>
          <p:nvPr/>
        </p:nvSpPr>
        <p:spPr bwMode="auto">
          <a:xfrm>
            <a:off x="1627436" y="4494882"/>
            <a:ext cx="431800" cy="0"/>
          </a:xfrm>
          <a:prstGeom prst="line">
            <a:avLst/>
          </a:prstGeom>
          <a:noFill/>
          <a:ln w="19050" cap="sq">
            <a:solidFill>
              <a:schemeClr val="tx1"/>
            </a:solidFill>
            <a:round/>
            <a:headEnd type="none" w="sm" len="sm"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6" name="Line 43"/>
          <p:cNvSpPr>
            <a:spLocks noChangeShapeType="1"/>
          </p:cNvSpPr>
          <p:nvPr/>
        </p:nvSpPr>
        <p:spPr bwMode="auto">
          <a:xfrm flipH="1">
            <a:off x="2454524" y="4450432"/>
            <a:ext cx="533400" cy="0"/>
          </a:xfrm>
          <a:prstGeom prst="line">
            <a:avLst/>
          </a:prstGeom>
          <a:noFill/>
          <a:ln w="19050" cap="sq">
            <a:solidFill>
              <a:schemeClr val="tx1"/>
            </a:solidFill>
            <a:round/>
            <a:headEnd type="none" w="sm" len="sm"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9" name="Oval 46"/>
          <p:cNvSpPr>
            <a:spLocks noChangeArrowheads="1"/>
          </p:cNvSpPr>
          <p:nvPr/>
        </p:nvSpPr>
        <p:spPr bwMode="auto">
          <a:xfrm>
            <a:off x="395536" y="4293096"/>
            <a:ext cx="381000" cy="381000"/>
          </a:xfrm>
          <a:prstGeom prst="ellipse">
            <a:avLst/>
          </a:prstGeom>
          <a:solidFill>
            <a:srgbClr val="00E4A8"/>
          </a:solidFill>
          <a:ln w="12700" cap="sq">
            <a:solidFill>
              <a:schemeClr val="tx1"/>
            </a:solidFill>
            <a:round/>
            <a:headEnd type="none" w="sm" len="sm"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20" name="Oval 47"/>
          <p:cNvSpPr>
            <a:spLocks noChangeArrowheads="1"/>
          </p:cNvSpPr>
          <p:nvPr/>
        </p:nvSpPr>
        <p:spPr bwMode="auto">
          <a:xfrm>
            <a:off x="3822949" y="4300711"/>
            <a:ext cx="381000" cy="381000"/>
          </a:xfrm>
          <a:prstGeom prst="ellipse">
            <a:avLst/>
          </a:prstGeom>
          <a:solidFill>
            <a:srgbClr val="00E4A8"/>
          </a:solidFill>
          <a:ln w="12700" cap="sq">
            <a:solidFill>
              <a:schemeClr val="tx1"/>
            </a:solidFill>
            <a:round/>
            <a:headEnd type="none" w="sm" len="sm"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21" name="Line 48"/>
          <p:cNvSpPr>
            <a:spLocks noChangeShapeType="1"/>
          </p:cNvSpPr>
          <p:nvPr/>
        </p:nvSpPr>
        <p:spPr bwMode="auto">
          <a:xfrm flipH="1" flipV="1">
            <a:off x="755576" y="4509119"/>
            <a:ext cx="504056" cy="1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2" name="Line 49"/>
          <p:cNvSpPr>
            <a:spLocks noChangeShapeType="1"/>
          </p:cNvSpPr>
          <p:nvPr/>
        </p:nvSpPr>
        <p:spPr bwMode="auto">
          <a:xfrm flipH="1">
            <a:off x="3347864" y="4475212"/>
            <a:ext cx="504056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3" name="Oval 47"/>
          <p:cNvSpPr>
            <a:spLocks noChangeArrowheads="1"/>
          </p:cNvSpPr>
          <p:nvPr/>
        </p:nvSpPr>
        <p:spPr bwMode="auto">
          <a:xfrm>
            <a:off x="4695056" y="4306044"/>
            <a:ext cx="381000" cy="381000"/>
          </a:xfrm>
          <a:prstGeom prst="ellipse">
            <a:avLst/>
          </a:prstGeom>
          <a:solidFill>
            <a:srgbClr val="C00000"/>
          </a:solidFill>
          <a:ln w="12700" cap="sq">
            <a:solidFill>
              <a:schemeClr val="tx1"/>
            </a:solidFill>
            <a:round/>
            <a:headEnd type="none" w="sm" len="sm"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24" name="Line 49"/>
          <p:cNvSpPr>
            <a:spLocks noChangeShapeType="1"/>
          </p:cNvSpPr>
          <p:nvPr/>
        </p:nvSpPr>
        <p:spPr bwMode="auto">
          <a:xfrm flipH="1">
            <a:off x="4217293" y="4465687"/>
            <a:ext cx="504056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5" name="CasellaDiTesto 24"/>
          <p:cNvSpPr txBox="1"/>
          <p:nvPr/>
        </p:nvSpPr>
        <p:spPr>
          <a:xfrm>
            <a:off x="433636" y="4797152"/>
            <a:ext cx="2796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1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6" name="CasellaDiTesto 25"/>
          <p:cNvSpPr txBox="1"/>
          <p:nvPr/>
        </p:nvSpPr>
        <p:spPr>
          <a:xfrm>
            <a:off x="1259632" y="4797152"/>
            <a:ext cx="2796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4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7" name="CasellaDiTesto 26"/>
          <p:cNvSpPr txBox="1"/>
          <p:nvPr/>
        </p:nvSpPr>
        <p:spPr>
          <a:xfrm>
            <a:off x="2141637" y="4797152"/>
            <a:ext cx="2796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8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8" name="CasellaDiTesto 27"/>
          <p:cNvSpPr txBox="1"/>
          <p:nvPr/>
        </p:nvSpPr>
        <p:spPr>
          <a:xfrm>
            <a:off x="2996208" y="4797152"/>
            <a:ext cx="2796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4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9" name="CasellaDiTesto 28"/>
          <p:cNvSpPr txBox="1"/>
          <p:nvPr/>
        </p:nvSpPr>
        <p:spPr>
          <a:xfrm>
            <a:off x="3857253" y="4797152"/>
            <a:ext cx="2796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3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30" name="CasellaDiTesto 29"/>
          <p:cNvSpPr txBox="1"/>
          <p:nvPr/>
        </p:nvSpPr>
        <p:spPr>
          <a:xfrm>
            <a:off x="4692774" y="4787627"/>
            <a:ext cx="63321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10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31" name="Text Box 3"/>
          <p:cNvSpPr txBox="1">
            <a:spLocks noChangeArrowheads="1"/>
          </p:cNvSpPr>
          <p:nvPr/>
        </p:nvSpPr>
        <p:spPr bwMode="auto">
          <a:xfrm>
            <a:off x="24863" y="764704"/>
            <a:ext cx="8972426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altLang="it-IT" sz="2200" b="1" dirty="0" smtClean="0">
                <a:solidFill>
                  <a:srgbClr val="C00000"/>
                </a:solidFill>
                <a:latin typeface="Comic Sans MS" pitchFamily="66" charset="0"/>
              </a:rPr>
              <a:t>idea: </a:t>
            </a:r>
            <a:r>
              <a:rPr lang="it-IT" altLang="it-IT" sz="2200" dirty="0" smtClean="0">
                <a:latin typeface="Comic Sans MS" pitchFamily="66" charset="0"/>
              </a:rPr>
              <a:t>costruisco la soluzione in modo incrementale scegliendo ogni volta il nodo indipendente di valore massimo.</a:t>
            </a:r>
            <a:endParaRPr lang="en-US" sz="22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4" name="Rectangle 2"/>
          <p:cNvSpPr>
            <a:spLocks noChangeArrowheads="1"/>
          </p:cNvSpPr>
          <p:nvPr/>
        </p:nvSpPr>
        <p:spPr bwMode="black">
          <a:xfrm>
            <a:off x="457200" y="188640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r" eaLnBrk="1" hangingPunct="1">
              <a:spcBef>
                <a:spcPct val="20000"/>
              </a:spcBef>
            </a:pPr>
            <a:r>
              <a:rPr lang="it-IT" altLang="it-IT" sz="2800" b="1" dirty="0" smtClean="0">
                <a:solidFill>
                  <a:srgbClr val="3366FF"/>
                </a:solidFill>
                <a:latin typeface="Comic Sans MS" pitchFamily="66" charset="0"/>
              </a:rPr>
              <a:t>approccio goloso (</a:t>
            </a:r>
            <a:r>
              <a:rPr lang="it-IT" altLang="it-IT" sz="2800" b="1" dirty="0" err="1" smtClean="0">
                <a:solidFill>
                  <a:srgbClr val="3366FF"/>
                </a:solidFill>
                <a:latin typeface="Comic Sans MS" pitchFamily="66" charset="0"/>
              </a:rPr>
              <a:t>greedy</a:t>
            </a:r>
            <a:r>
              <a:rPr lang="it-IT" altLang="it-IT" sz="2800" b="1" dirty="0" smtClean="0">
                <a:solidFill>
                  <a:srgbClr val="3366FF"/>
                </a:solidFill>
                <a:latin typeface="Comic Sans MS" pitchFamily="66" charset="0"/>
              </a:rPr>
              <a:t>)</a:t>
            </a:r>
            <a:endParaRPr lang="it-IT" altLang="it-IT" sz="2800" b="1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279555" name="Text Box 3"/>
          <p:cNvSpPr txBox="1">
            <a:spLocks noChangeArrowheads="1"/>
          </p:cNvSpPr>
          <p:nvPr/>
        </p:nvSpPr>
        <p:spPr bwMode="auto">
          <a:xfrm>
            <a:off x="30162" y="1700808"/>
            <a:ext cx="8972426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altLang="it-IT" sz="2200" b="1" dirty="0" smtClean="0">
                <a:solidFill>
                  <a:srgbClr val="C00000"/>
                </a:solidFill>
                <a:latin typeface="Comic Sans MS" pitchFamily="66" charset="0"/>
              </a:rPr>
              <a:t>domanda: </a:t>
            </a:r>
            <a:r>
              <a:rPr lang="it-IT" altLang="it-IT" sz="2200" dirty="0" smtClean="0">
                <a:latin typeface="Comic Sans MS" pitchFamily="66" charset="0"/>
              </a:rPr>
              <a:t>funziona?</a:t>
            </a:r>
            <a:endParaRPr lang="en-US" sz="2200" dirty="0">
              <a:latin typeface="Comic Sans MS" pitchFamily="66" charset="0"/>
            </a:endParaRPr>
          </a:p>
        </p:txBody>
      </p:sp>
      <p:sp>
        <p:nvSpPr>
          <p:cNvPr id="9" name="Oval 36"/>
          <p:cNvSpPr>
            <a:spLocks noChangeArrowheads="1"/>
          </p:cNvSpPr>
          <p:nvPr/>
        </p:nvSpPr>
        <p:spPr bwMode="auto">
          <a:xfrm>
            <a:off x="1235324" y="4298032"/>
            <a:ext cx="381000" cy="381000"/>
          </a:xfrm>
          <a:prstGeom prst="ellipse">
            <a:avLst/>
          </a:prstGeom>
          <a:solidFill>
            <a:srgbClr val="00E4A8"/>
          </a:solidFill>
          <a:ln w="12700" cap="sq">
            <a:solidFill>
              <a:schemeClr val="tx1"/>
            </a:solidFill>
            <a:round/>
            <a:headEnd type="none" w="sm" len="sm"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0" name="Oval 37"/>
          <p:cNvSpPr>
            <a:spLocks noChangeArrowheads="1"/>
          </p:cNvSpPr>
          <p:nvPr/>
        </p:nvSpPr>
        <p:spPr bwMode="auto">
          <a:xfrm>
            <a:off x="2987924" y="4298032"/>
            <a:ext cx="381000" cy="381000"/>
          </a:xfrm>
          <a:prstGeom prst="ellipse">
            <a:avLst/>
          </a:prstGeom>
          <a:solidFill>
            <a:srgbClr val="00E4A8"/>
          </a:solidFill>
          <a:ln w="12700" cap="sq">
            <a:solidFill>
              <a:schemeClr val="tx1"/>
            </a:solidFill>
            <a:round/>
            <a:headEnd type="none" w="sm" len="sm"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2" name="Oval 39"/>
          <p:cNvSpPr>
            <a:spLocks noChangeArrowheads="1"/>
          </p:cNvSpPr>
          <p:nvPr/>
        </p:nvSpPr>
        <p:spPr bwMode="auto">
          <a:xfrm>
            <a:off x="2073524" y="4298032"/>
            <a:ext cx="381000" cy="381000"/>
          </a:xfrm>
          <a:prstGeom prst="ellipse">
            <a:avLst/>
          </a:prstGeom>
          <a:solidFill>
            <a:srgbClr val="C00000"/>
          </a:solidFill>
          <a:ln w="12700" cap="sq">
            <a:solidFill>
              <a:schemeClr val="tx1"/>
            </a:solidFill>
            <a:round/>
            <a:headEnd type="none" w="sm" len="sm"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3" name="Line 40"/>
          <p:cNvSpPr>
            <a:spLocks noChangeShapeType="1"/>
          </p:cNvSpPr>
          <p:nvPr/>
        </p:nvSpPr>
        <p:spPr bwMode="auto">
          <a:xfrm>
            <a:off x="1627436" y="4494882"/>
            <a:ext cx="431800" cy="0"/>
          </a:xfrm>
          <a:prstGeom prst="line">
            <a:avLst/>
          </a:prstGeom>
          <a:noFill/>
          <a:ln w="19050" cap="sq">
            <a:solidFill>
              <a:schemeClr val="tx1"/>
            </a:solidFill>
            <a:round/>
            <a:headEnd type="none" w="sm" len="sm"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6" name="Line 43"/>
          <p:cNvSpPr>
            <a:spLocks noChangeShapeType="1"/>
          </p:cNvSpPr>
          <p:nvPr/>
        </p:nvSpPr>
        <p:spPr bwMode="auto">
          <a:xfrm flipH="1">
            <a:off x="2454524" y="4450432"/>
            <a:ext cx="533400" cy="0"/>
          </a:xfrm>
          <a:prstGeom prst="line">
            <a:avLst/>
          </a:prstGeom>
          <a:noFill/>
          <a:ln w="19050" cap="sq">
            <a:solidFill>
              <a:schemeClr val="tx1"/>
            </a:solidFill>
            <a:round/>
            <a:headEnd type="none" w="sm" len="sm"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9" name="Oval 46"/>
          <p:cNvSpPr>
            <a:spLocks noChangeArrowheads="1"/>
          </p:cNvSpPr>
          <p:nvPr/>
        </p:nvSpPr>
        <p:spPr bwMode="auto">
          <a:xfrm>
            <a:off x="395536" y="4293096"/>
            <a:ext cx="381000" cy="381000"/>
          </a:xfrm>
          <a:prstGeom prst="ellipse">
            <a:avLst/>
          </a:prstGeom>
          <a:solidFill>
            <a:srgbClr val="00E4A8"/>
          </a:solidFill>
          <a:ln w="12700" cap="sq">
            <a:solidFill>
              <a:schemeClr val="tx1"/>
            </a:solidFill>
            <a:round/>
            <a:headEnd type="none" w="sm" len="sm"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20" name="Oval 47"/>
          <p:cNvSpPr>
            <a:spLocks noChangeArrowheads="1"/>
          </p:cNvSpPr>
          <p:nvPr/>
        </p:nvSpPr>
        <p:spPr bwMode="auto">
          <a:xfrm>
            <a:off x="3822949" y="4300711"/>
            <a:ext cx="381000" cy="381000"/>
          </a:xfrm>
          <a:prstGeom prst="ellipse">
            <a:avLst/>
          </a:prstGeom>
          <a:solidFill>
            <a:srgbClr val="00E4A8"/>
          </a:solidFill>
          <a:ln w="12700" cap="sq">
            <a:solidFill>
              <a:schemeClr val="tx1"/>
            </a:solidFill>
            <a:round/>
            <a:headEnd type="none" w="sm" len="sm"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21" name="Line 48"/>
          <p:cNvSpPr>
            <a:spLocks noChangeShapeType="1"/>
          </p:cNvSpPr>
          <p:nvPr/>
        </p:nvSpPr>
        <p:spPr bwMode="auto">
          <a:xfrm flipH="1" flipV="1">
            <a:off x="755576" y="4509119"/>
            <a:ext cx="504056" cy="1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2" name="Line 49"/>
          <p:cNvSpPr>
            <a:spLocks noChangeShapeType="1"/>
          </p:cNvSpPr>
          <p:nvPr/>
        </p:nvSpPr>
        <p:spPr bwMode="auto">
          <a:xfrm flipH="1">
            <a:off x="3347864" y="4475212"/>
            <a:ext cx="504056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3" name="Oval 47"/>
          <p:cNvSpPr>
            <a:spLocks noChangeArrowheads="1"/>
          </p:cNvSpPr>
          <p:nvPr/>
        </p:nvSpPr>
        <p:spPr bwMode="auto">
          <a:xfrm>
            <a:off x="4695056" y="4306044"/>
            <a:ext cx="381000" cy="381000"/>
          </a:xfrm>
          <a:prstGeom prst="ellipse">
            <a:avLst/>
          </a:prstGeom>
          <a:solidFill>
            <a:srgbClr val="C00000"/>
          </a:solidFill>
          <a:ln w="12700" cap="sq">
            <a:solidFill>
              <a:schemeClr val="tx1"/>
            </a:solidFill>
            <a:round/>
            <a:headEnd type="none" w="sm" len="sm"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24" name="Line 49"/>
          <p:cNvSpPr>
            <a:spLocks noChangeShapeType="1"/>
          </p:cNvSpPr>
          <p:nvPr/>
        </p:nvSpPr>
        <p:spPr bwMode="auto">
          <a:xfrm flipH="1">
            <a:off x="4217293" y="4465687"/>
            <a:ext cx="504056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5" name="CasellaDiTesto 24"/>
          <p:cNvSpPr txBox="1"/>
          <p:nvPr/>
        </p:nvSpPr>
        <p:spPr>
          <a:xfrm>
            <a:off x="433636" y="4797152"/>
            <a:ext cx="2796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1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6" name="CasellaDiTesto 25"/>
          <p:cNvSpPr txBox="1"/>
          <p:nvPr/>
        </p:nvSpPr>
        <p:spPr>
          <a:xfrm>
            <a:off x="1259632" y="4797152"/>
            <a:ext cx="2796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4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7" name="CasellaDiTesto 26"/>
          <p:cNvSpPr txBox="1"/>
          <p:nvPr/>
        </p:nvSpPr>
        <p:spPr>
          <a:xfrm>
            <a:off x="2141637" y="4797152"/>
            <a:ext cx="2796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8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8" name="CasellaDiTesto 27"/>
          <p:cNvSpPr txBox="1"/>
          <p:nvPr/>
        </p:nvSpPr>
        <p:spPr>
          <a:xfrm>
            <a:off x="2996208" y="4797152"/>
            <a:ext cx="2796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4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9" name="CasellaDiTesto 28"/>
          <p:cNvSpPr txBox="1"/>
          <p:nvPr/>
        </p:nvSpPr>
        <p:spPr>
          <a:xfrm>
            <a:off x="3857253" y="4797152"/>
            <a:ext cx="2796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3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30" name="CasellaDiTesto 29"/>
          <p:cNvSpPr txBox="1"/>
          <p:nvPr/>
        </p:nvSpPr>
        <p:spPr>
          <a:xfrm>
            <a:off x="4692774" y="4787627"/>
            <a:ext cx="63321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10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31" name="Text Box 3"/>
          <p:cNvSpPr txBox="1">
            <a:spLocks noChangeArrowheads="1"/>
          </p:cNvSpPr>
          <p:nvPr/>
        </p:nvSpPr>
        <p:spPr bwMode="auto">
          <a:xfrm>
            <a:off x="24863" y="764704"/>
            <a:ext cx="8972426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altLang="it-IT" sz="2200" b="1" dirty="0" smtClean="0">
                <a:solidFill>
                  <a:srgbClr val="C00000"/>
                </a:solidFill>
                <a:latin typeface="Comic Sans MS" pitchFamily="66" charset="0"/>
              </a:rPr>
              <a:t>idea: </a:t>
            </a:r>
            <a:r>
              <a:rPr lang="it-IT" altLang="it-IT" sz="2200" dirty="0" smtClean="0">
                <a:latin typeface="Comic Sans MS" pitchFamily="66" charset="0"/>
              </a:rPr>
              <a:t>costruisco la soluzione in modo incrementale scegliendo ogni volta il nodo indipendente di valore massimo.</a:t>
            </a:r>
            <a:endParaRPr lang="en-US" sz="22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4" name="Rectangle 2"/>
          <p:cNvSpPr>
            <a:spLocks noChangeArrowheads="1"/>
          </p:cNvSpPr>
          <p:nvPr/>
        </p:nvSpPr>
        <p:spPr bwMode="black">
          <a:xfrm>
            <a:off x="457200" y="188640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r" eaLnBrk="1" hangingPunct="1">
              <a:spcBef>
                <a:spcPct val="20000"/>
              </a:spcBef>
            </a:pPr>
            <a:r>
              <a:rPr lang="it-IT" altLang="it-IT" sz="2800" b="1" dirty="0" smtClean="0">
                <a:solidFill>
                  <a:srgbClr val="3366FF"/>
                </a:solidFill>
                <a:latin typeface="Comic Sans MS" pitchFamily="66" charset="0"/>
              </a:rPr>
              <a:t>approccio goloso (</a:t>
            </a:r>
            <a:r>
              <a:rPr lang="it-IT" altLang="it-IT" sz="2800" b="1" dirty="0" err="1" smtClean="0">
                <a:solidFill>
                  <a:srgbClr val="3366FF"/>
                </a:solidFill>
                <a:latin typeface="Comic Sans MS" pitchFamily="66" charset="0"/>
              </a:rPr>
              <a:t>greedy</a:t>
            </a:r>
            <a:r>
              <a:rPr lang="it-IT" altLang="it-IT" sz="2800" b="1" dirty="0" smtClean="0">
                <a:solidFill>
                  <a:srgbClr val="3366FF"/>
                </a:solidFill>
                <a:latin typeface="Comic Sans MS" pitchFamily="66" charset="0"/>
              </a:rPr>
              <a:t>)</a:t>
            </a:r>
            <a:endParaRPr lang="it-IT" altLang="it-IT" sz="2800" b="1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279555" name="Text Box 3"/>
          <p:cNvSpPr txBox="1">
            <a:spLocks noChangeArrowheads="1"/>
          </p:cNvSpPr>
          <p:nvPr/>
        </p:nvSpPr>
        <p:spPr bwMode="auto">
          <a:xfrm>
            <a:off x="30162" y="1700808"/>
            <a:ext cx="8972426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altLang="it-IT" sz="2200" b="1" dirty="0" smtClean="0">
                <a:solidFill>
                  <a:srgbClr val="C00000"/>
                </a:solidFill>
                <a:latin typeface="Comic Sans MS" pitchFamily="66" charset="0"/>
              </a:rPr>
              <a:t>domanda: </a:t>
            </a:r>
            <a:r>
              <a:rPr lang="it-IT" altLang="it-IT" sz="2200" dirty="0" smtClean="0">
                <a:latin typeface="Comic Sans MS" pitchFamily="66" charset="0"/>
              </a:rPr>
              <a:t>funziona?</a:t>
            </a:r>
            <a:endParaRPr lang="en-US" sz="2200" dirty="0">
              <a:latin typeface="Comic Sans MS" pitchFamily="66" charset="0"/>
            </a:endParaRPr>
          </a:p>
        </p:txBody>
      </p:sp>
      <p:sp>
        <p:nvSpPr>
          <p:cNvPr id="9" name="Oval 36"/>
          <p:cNvSpPr>
            <a:spLocks noChangeArrowheads="1"/>
          </p:cNvSpPr>
          <p:nvPr/>
        </p:nvSpPr>
        <p:spPr bwMode="auto">
          <a:xfrm>
            <a:off x="1235324" y="4298032"/>
            <a:ext cx="381000" cy="381000"/>
          </a:xfrm>
          <a:prstGeom prst="ellipse">
            <a:avLst/>
          </a:prstGeom>
          <a:solidFill>
            <a:srgbClr val="00E4A8"/>
          </a:solidFill>
          <a:ln w="12700" cap="sq">
            <a:solidFill>
              <a:schemeClr val="tx1"/>
            </a:solidFill>
            <a:round/>
            <a:headEnd type="none" w="sm" len="sm"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0" name="Oval 37"/>
          <p:cNvSpPr>
            <a:spLocks noChangeArrowheads="1"/>
          </p:cNvSpPr>
          <p:nvPr/>
        </p:nvSpPr>
        <p:spPr bwMode="auto">
          <a:xfrm>
            <a:off x="2987924" y="4298032"/>
            <a:ext cx="381000" cy="381000"/>
          </a:xfrm>
          <a:prstGeom prst="ellipse">
            <a:avLst/>
          </a:prstGeom>
          <a:solidFill>
            <a:srgbClr val="00E4A8"/>
          </a:solidFill>
          <a:ln w="12700" cap="sq">
            <a:solidFill>
              <a:schemeClr val="tx1"/>
            </a:solidFill>
            <a:round/>
            <a:headEnd type="none" w="sm" len="sm"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2" name="Oval 39"/>
          <p:cNvSpPr>
            <a:spLocks noChangeArrowheads="1"/>
          </p:cNvSpPr>
          <p:nvPr/>
        </p:nvSpPr>
        <p:spPr bwMode="auto">
          <a:xfrm>
            <a:off x="2073524" y="4298032"/>
            <a:ext cx="381000" cy="381000"/>
          </a:xfrm>
          <a:prstGeom prst="ellipse">
            <a:avLst/>
          </a:prstGeom>
          <a:solidFill>
            <a:srgbClr val="C00000"/>
          </a:solidFill>
          <a:ln w="12700" cap="sq">
            <a:solidFill>
              <a:schemeClr val="tx1"/>
            </a:solidFill>
            <a:round/>
            <a:headEnd type="none" w="sm" len="sm"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3" name="Line 40"/>
          <p:cNvSpPr>
            <a:spLocks noChangeShapeType="1"/>
          </p:cNvSpPr>
          <p:nvPr/>
        </p:nvSpPr>
        <p:spPr bwMode="auto">
          <a:xfrm>
            <a:off x="1627436" y="4494882"/>
            <a:ext cx="431800" cy="0"/>
          </a:xfrm>
          <a:prstGeom prst="line">
            <a:avLst/>
          </a:prstGeom>
          <a:noFill/>
          <a:ln w="19050" cap="sq">
            <a:solidFill>
              <a:schemeClr val="tx1"/>
            </a:solidFill>
            <a:round/>
            <a:headEnd type="none" w="sm" len="sm"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6" name="Line 43"/>
          <p:cNvSpPr>
            <a:spLocks noChangeShapeType="1"/>
          </p:cNvSpPr>
          <p:nvPr/>
        </p:nvSpPr>
        <p:spPr bwMode="auto">
          <a:xfrm flipH="1">
            <a:off x="2454524" y="4450432"/>
            <a:ext cx="533400" cy="0"/>
          </a:xfrm>
          <a:prstGeom prst="line">
            <a:avLst/>
          </a:prstGeom>
          <a:noFill/>
          <a:ln w="19050" cap="sq">
            <a:solidFill>
              <a:schemeClr val="tx1"/>
            </a:solidFill>
            <a:round/>
            <a:headEnd type="none" w="sm" len="sm"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9" name="Oval 46"/>
          <p:cNvSpPr>
            <a:spLocks noChangeArrowheads="1"/>
          </p:cNvSpPr>
          <p:nvPr/>
        </p:nvSpPr>
        <p:spPr bwMode="auto">
          <a:xfrm>
            <a:off x="395536" y="4293096"/>
            <a:ext cx="381000" cy="381000"/>
          </a:xfrm>
          <a:prstGeom prst="ellipse">
            <a:avLst/>
          </a:prstGeom>
          <a:solidFill>
            <a:srgbClr val="C00000"/>
          </a:solidFill>
          <a:ln w="12700" cap="sq">
            <a:solidFill>
              <a:schemeClr val="tx1"/>
            </a:solidFill>
            <a:round/>
            <a:headEnd type="none" w="sm" len="sm"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20" name="Oval 47"/>
          <p:cNvSpPr>
            <a:spLocks noChangeArrowheads="1"/>
          </p:cNvSpPr>
          <p:nvPr/>
        </p:nvSpPr>
        <p:spPr bwMode="auto">
          <a:xfrm>
            <a:off x="3822949" y="4300711"/>
            <a:ext cx="381000" cy="381000"/>
          </a:xfrm>
          <a:prstGeom prst="ellipse">
            <a:avLst/>
          </a:prstGeom>
          <a:solidFill>
            <a:srgbClr val="00E4A8"/>
          </a:solidFill>
          <a:ln w="12700" cap="sq">
            <a:solidFill>
              <a:schemeClr val="tx1"/>
            </a:solidFill>
            <a:round/>
            <a:headEnd type="none" w="sm" len="sm"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21" name="Line 48"/>
          <p:cNvSpPr>
            <a:spLocks noChangeShapeType="1"/>
          </p:cNvSpPr>
          <p:nvPr/>
        </p:nvSpPr>
        <p:spPr bwMode="auto">
          <a:xfrm flipH="1" flipV="1">
            <a:off x="755576" y="4509119"/>
            <a:ext cx="504056" cy="1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2" name="Line 49"/>
          <p:cNvSpPr>
            <a:spLocks noChangeShapeType="1"/>
          </p:cNvSpPr>
          <p:nvPr/>
        </p:nvSpPr>
        <p:spPr bwMode="auto">
          <a:xfrm flipH="1">
            <a:off x="3347864" y="4475212"/>
            <a:ext cx="504056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3" name="Oval 47"/>
          <p:cNvSpPr>
            <a:spLocks noChangeArrowheads="1"/>
          </p:cNvSpPr>
          <p:nvPr/>
        </p:nvSpPr>
        <p:spPr bwMode="auto">
          <a:xfrm>
            <a:off x="4695056" y="4306044"/>
            <a:ext cx="381000" cy="381000"/>
          </a:xfrm>
          <a:prstGeom prst="ellipse">
            <a:avLst/>
          </a:prstGeom>
          <a:solidFill>
            <a:srgbClr val="C00000"/>
          </a:solidFill>
          <a:ln w="12700" cap="sq">
            <a:solidFill>
              <a:schemeClr val="tx1"/>
            </a:solidFill>
            <a:round/>
            <a:headEnd type="none" w="sm" len="sm"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24" name="Line 49"/>
          <p:cNvSpPr>
            <a:spLocks noChangeShapeType="1"/>
          </p:cNvSpPr>
          <p:nvPr/>
        </p:nvSpPr>
        <p:spPr bwMode="auto">
          <a:xfrm flipH="1">
            <a:off x="4217293" y="4465687"/>
            <a:ext cx="504056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5" name="CasellaDiTesto 24"/>
          <p:cNvSpPr txBox="1"/>
          <p:nvPr/>
        </p:nvSpPr>
        <p:spPr>
          <a:xfrm>
            <a:off x="433636" y="4797152"/>
            <a:ext cx="2796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1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6" name="CasellaDiTesto 25"/>
          <p:cNvSpPr txBox="1"/>
          <p:nvPr/>
        </p:nvSpPr>
        <p:spPr>
          <a:xfrm>
            <a:off x="1259632" y="4797152"/>
            <a:ext cx="2796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4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7" name="CasellaDiTesto 26"/>
          <p:cNvSpPr txBox="1"/>
          <p:nvPr/>
        </p:nvSpPr>
        <p:spPr>
          <a:xfrm>
            <a:off x="2141637" y="4797152"/>
            <a:ext cx="2796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8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8" name="CasellaDiTesto 27"/>
          <p:cNvSpPr txBox="1"/>
          <p:nvPr/>
        </p:nvSpPr>
        <p:spPr>
          <a:xfrm>
            <a:off x="2996208" y="4797152"/>
            <a:ext cx="2796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4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9" name="CasellaDiTesto 28"/>
          <p:cNvSpPr txBox="1"/>
          <p:nvPr/>
        </p:nvSpPr>
        <p:spPr>
          <a:xfrm>
            <a:off x="3857253" y="4797152"/>
            <a:ext cx="2796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3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30" name="CasellaDiTesto 29"/>
          <p:cNvSpPr txBox="1"/>
          <p:nvPr/>
        </p:nvSpPr>
        <p:spPr>
          <a:xfrm>
            <a:off x="4692774" y="4787627"/>
            <a:ext cx="63321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10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31" name="Text Box 3"/>
          <p:cNvSpPr txBox="1">
            <a:spLocks noChangeArrowheads="1"/>
          </p:cNvSpPr>
          <p:nvPr/>
        </p:nvSpPr>
        <p:spPr bwMode="auto">
          <a:xfrm>
            <a:off x="24863" y="764704"/>
            <a:ext cx="8972426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altLang="it-IT" sz="2200" b="1" dirty="0" smtClean="0">
                <a:solidFill>
                  <a:srgbClr val="C00000"/>
                </a:solidFill>
                <a:latin typeface="Comic Sans MS" pitchFamily="66" charset="0"/>
              </a:rPr>
              <a:t>idea: </a:t>
            </a:r>
            <a:r>
              <a:rPr lang="it-IT" altLang="it-IT" sz="2200" dirty="0" smtClean="0">
                <a:latin typeface="Comic Sans MS" pitchFamily="66" charset="0"/>
              </a:rPr>
              <a:t>costruisco la soluzione in modo incrementale scegliendo ogni volta il nodo indipendente di valore massimo.</a:t>
            </a:r>
            <a:endParaRPr lang="en-US" sz="2200" dirty="0">
              <a:latin typeface="Comic Sans MS" pitchFamily="66" charset="0"/>
            </a:endParaRPr>
          </a:p>
        </p:txBody>
      </p:sp>
      <p:sp>
        <p:nvSpPr>
          <p:cNvPr id="32" name="Text Box 4"/>
          <p:cNvSpPr txBox="1">
            <a:spLocks noChangeArrowheads="1"/>
          </p:cNvSpPr>
          <p:nvPr/>
        </p:nvSpPr>
        <p:spPr bwMode="auto">
          <a:xfrm>
            <a:off x="36513" y="2254210"/>
            <a:ext cx="8783959" cy="16405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noAutofit/>
          </a:bodyPr>
          <a:lstStyle/>
          <a:p>
            <a:r>
              <a:rPr lang="it-IT" altLang="it-IT" sz="2200" b="1" dirty="0" smtClean="0">
                <a:solidFill>
                  <a:srgbClr val="C00000"/>
                </a:solidFill>
                <a:latin typeface="Comic Sans MS" pitchFamily="66" charset="0"/>
              </a:rPr>
              <a:t>risposta: </a:t>
            </a:r>
            <a:r>
              <a:rPr lang="it-IT" altLang="it-IT" sz="2200" dirty="0" err="1" smtClean="0">
                <a:latin typeface="Comic Sans MS" pitchFamily="66" charset="0"/>
              </a:rPr>
              <a:t>…su</a:t>
            </a:r>
            <a:r>
              <a:rPr lang="it-IT" altLang="it-IT" sz="2200" dirty="0" smtClean="0">
                <a:latin typeface="Comic Sans MS" pitchFamily="66" charset="0"/>
              </a:rPr>
              <a:t> questa istanza l’algoritmo se l’è cavata bene!</a:t>
            </a:r>
          </a:p>
        </p:txBody>
      </p:sp>
      <p:sp>
        <p:nvSpPr>
          <p:cNvPr id="33" name="Text Box 4"/>
          <p:cNvSpPr txBox="1">
            <a:spLocks noChangeArrowheads="1"/>
          </p:cNvSpPr>
          <p:nvPr/>
        </p:nvSpPr>
        <p:spPr bwMode="auto">
          <a:xfrm>
            <a:off x="4365377" y="5244827"/>
            <a:ext cx="4239071" cy="7764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noAutofit/>
          </a:bodyPr>
          <a:lstStyle/>
          <a:p>
            <a:r>
              <a:rPr lang="it-IT" altLang="it-IT" sz="2200" dirty="0" err="1" smtClean="0">
                <a:latin typeface="Comic Sans MS" pitchFamily="66" charset="0"/>
              </a:rPr>
              <a:t>…sarà</a:t>
            </a:r>
            <a:r>
              <a:rPr lang="it-IT" altLang="it-IT" sz="2200" dirty="0" smtClean="0">
                <a:latin typeface="Comic Sans MS" pitchFamily="66" charset="0"/>
              </a:rPr>
              <a:t> corretto davvero???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  <p:bldP spid="33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4" name="Rectangle 2"/>
          <p:cNvSpPr>
            <a:spLocks noChangeArrowheads="1"/>
          </p:cNvSpPr>
          <p:nvPr/>
        </p:nvSpPr>
        <p:spPr bwMode="black">
          <a:xfrm>
            <a:off x="457200" y="188640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r" eaLnBrk="1" hangingPunct="1">
              <a:spcBef>
                <a:spcPct val="20000"/>
              </a:spcBef>
            </a:pPr>
            <a:r>
              <a:rPr lang="it-IT" altLang="it-IT" sz="2800" b="1" dirty="0" smtClean="0">
                <a:solidFill>
                  <a:srgbClr val="3366FF"/>
                </a:solidFill>
                <a:latin typeface="Comic Sans MS" pitchFamily="66" charset="0"/>
              </a:rPr>
              <a:t>approccio goloso (</a:t>
            </a:r>
            <a:r>
              <a:rPr lang="it-IT" altLang="it-IT" sz="2800" b="1" dirty="0" err="1" smtClean="0">
                <a:solidFill>
                  <a:srgbClr val="3366FF"/>
                </a:solidFill>
                <a:latin typeface="Comic Sans MS" pitchFamily="66" charset="0"/>
              </a:rPr>
              <a:t>greedy</a:t>
            </a:r>
            <a:r>
              <a:rPr lang="it-IT" altLang="it-IT" sz="2800" b="1" dirty="0" smtClean="0">
                <a:solidFill>
                  <a:srgbClr val="3366FF"/>
                </a:solidFill>
                <a:latin typeface="Comic Sans MS" pitchFamily="66" charset="0"/>
              </a:rPr>
              <a:t>)</a:t>
            </a:r>
            <a:endParaRPr lang="it-IT" altLang="it-IT" sz="2800" b="1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279555" name="Text Box 3"/>
          <p:cNvSpPr txBox="1">
            <a:spLocks noChangeArrowheads="1"/>
          </p:cNvSpPr>
          <p:nvPr/>
        </p:nvSpPr>
        <p:spPr bwMode="auto">
          <a:xfrm>
            <a:off x="30162" y="1700808"/>
            <a:ext cx="8972426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altLang="it-IT" sz="2200" b="1" dirty="0" smtClean="0">
                <a:solidFill>
                  <a:srgbClr val="C00000"/>
                </a:solidFill>
                <a:latin typeface="Comic Sans MS" pitchFamily="66" charset="0"/>
              </a:rPr>
              <a:t>domanda: </a:t>
            </a:r>
            <a:r>
              <a:rPr lang="it-IT" altLang="it-IT" sz="2200" dirty="0" smtClean="0">
                <a:latin typeface="Comic Sans MS" pitchFamily="66" charset="0"/>
              </a:rPr>
              <a:t>funziona?</a:t>
            </a:r>
            <a:endParaRPr lang="en-US" sz="2200" dirty="0">
              <a:latin typeface="Comic Sans MS" pitchFamily="66" charset="0"/>
            </a:endParaRPr>
          </a:p>
        </p:txBody>
      </p:sp>
      <p:grpSp>
        <p:nvGrpSpPr>
          <p:cNvPr id="60" name="Gruppo 59"/>
          <p:cNvGrpSpPr/>
          <p:nvPr/>
        </p:nvGrpSpPr>
        <p:grpSpPr>
          <a:xfrm>
            <a:off x="395536" y="4293096"/>
            <a:ext cx="2973388" cy="904166"/>
            <a:chOff x="395536" y="4293096"/>
            <a:chExt cx="2973388" cy="904166"/>
          </a:xfrm>
        </p:grpSpPr>
        <p:sp>
          <p:nvSpPr>
            <p:cNvPr id="9" name="Oval 36"/>
            <p:cNvSpPr>
              <a:spLocks noChangeArrowheads="1"/>
            </p:cNvSpPr>
            <p:nvPr/>
          </p:nvSpPr>
          <p:spPr bwMode="auto">
            <a:xfrm>
              <a:off x="1235324" y="4298032"/>
              <a:ext cx="381000" cy="381000"/>
            </a:xfrm>
            <a:prstGeom prst="ellipse">
              <a:avLst/>
            </a:prstGeom>
            <a:solidFill>
              <a:srgbClr val="00E4A8"/>
            </a:solidFill>
            <a:ln w="12700" cap="sq">
              <a:solidFill>
                <a:schemeClr val="tx1"/>
              </a:solidFill>
              <a:round/>
              <a:headEnd type="none" w="sm" len="sm"/>
              <a:tailEnd/>
            </a:ln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10" name="Oval 37"/>
            <p:cNvSpPr>
              <a:spLocks noChangeArrowheads="1"/>
            </p:cNvSpPr>
            <p:nvPr/>
          </p:nvSpPr>
          <p:spPr bwMode="auto">
            <a:xfrm>
              <a:off x="2987924" y="4298032"/>
              <a:ext cx="381000" cy="381000"/>
            </a:xfrm>
            <a:prstGeom prst="ellipse">
              <a:avLst/>
            </a:prstGeom>
            <a:solidFill>
              <a:srgbClr val="00E4A8"/>
            </a:solidFill>
            <a:ln w="12700" cap="sq">
              <a:solidFill>
                <a:schemeClr val="tx1"/>
              </a:solidFill>
              <a:round/>
              <a:headEnd type="none" w="sm" len="sm"/>
              <a:tailEnd/>
            </a:ln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12" name="Oval 39"/>
            <p:cNvSpPr>
              <a:spLocks noChangeArrowheads="1"/>
            </p:cNvSpPr>
            <p:nvPr/>
          </p:nvSpPr>
          <p:spPr bwMode="auto">
            <a:xfrm>
              <a:off x="2073524" y="4298032"/>
              <a:ext cx="381000" cy="381000"/>
            </a:xfrm>
            <a:prstGeom prst="ellipse">
              <a:avLst/>
            </a:prstGeom>
            <a:solidFill>
              <a:srgbClr val="C00000"/>
            </a:solidFill>
            <a:ln w="12700" cap="sq">
              <a:solidFill>
                <a:schemeClr val="tx1"/>
              </a:solidFill>
              <a:round/>
              <a:headEnd type="none" w="sm" len="sm"/>
              <a:tailEnd/>
            </a:ln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13" name="Line 40"/>
            <p:cNvSpPr>
              <a:spLocks noChangeShapeType="1"/>
            </p:cNvSpPr>
            <p:nvPr/>
          </p:nvSpPr>
          <p:spPr bwMode="auto">
            <a:xfrm>
              <a:off x="1627436" y="4494882"/>
              <a:ext cx="431800" cy="0"/>
            </a:xfrm>
            <a:prstGeom prst="line">
              <a:avLst/>
            </a:prstGeom>
            <a:noFill/>
            <a:ln w="19050" cap="sq">
              <a:solidFill>
                <a:schemeClr val="tx1"/>
              </a:solidFill>
              <a:round/>
              <a:headEnd type="none" w="sm" len="sm"/>
              <a:tailEnd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6" name="Line 43"/>
            <p:cNvSpPr>
              <a:spLocks noChangeShapeType="1"/>
            </p:cNvSpPr>
            <p:nvPr/>
          </p:nvSpPr>
          <p:spPr bwMode="auto">
            <a:xfrm flipH="1">
              <a:off x="2454524" y="4450432"/>
              <a:ext cx="533400" cy="0"/>
            </a:xfrm>
            <a:prstGeom prst="line">
              <a:avLst/>
            </a:prstGeom>
            <a:noFill/>
            <a:ln w="19050" cap="sq">
              <a:solidFill>
                <a:schemeClr val="tx1"/>
              </a:solidFill>
              <a:round/>
              <a:headEnd type="none" w="sm" len="sm"/>
              <a:tailEnd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9" name="Oval 46"/>
            <p:cNvSpPr>
              <a:spLocks noChangeArrowheads="1"/>
            </p:cNvSpPr>
            <p:nvPr/>
          </p:nvSpPr>
          <p:spPr bwMode="auto">
            <a:xfrm>
              <a:off x="395536" y="4293096"/>
              <a:ext cx="381000" cy="381000"/>
            </a:xfrm>
            <a:prstGeom prst="ellipse">
              <a:avLst/>
            </a:prstGeom>
            <a:solidFill>
              <a:srgbClr val="C00000"/>
            </a:solidFill>
            <a:ln w="12700" cap="sq">
              <a:solidFill>
                <a:schemeClr val="tx1"/>
              </a:solidFill>
              <a:round/>
              <a:headEnd type="none" w="sm" len="sm"/>
              <a:tailEnd/>
            </a:ln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21" name="Line 48"/>
            <p:cNvSpPr>
              <a:spLocks noChangeShapeType="1"/>
            </p:cNvSpPr>
            <p:nvPr/>
          </p:nvSpPr>
          <p:spPr bwMode="auto">
            <a:xfrm flipH="1" flipV="1">
              <a:off x="755576" y="4509119"/>
              <a:ext cx="504056" cy="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5" name="CasellaDiTesto 24"/>
            <p:cNvSpPr txBox="1"/>
            <p:nvPr/>
          </p:nvSpPr>
          <p:spPr>
            <a:xfrm>
              <a:off x="433636" y="4797152"/>
              <a:ext cx="279648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 smtClean="0">
                  <a:latin typeface="Comic Sans MS" pitchFamily="66" charset="0"/>
                </a:rPr>
                <a:t>1</a:t>
              </a:r>
              <a:endParaRPr lang="en-US" sz="2000" dirty="0">
                <a:latin typeface="Comic Sans MS" pitchFamily="66" charset="0"/>
              </a:endParaRPr>
            </a:p>
          </p:txBody>
        </p:sp>
        <p:sp>
          <p:nvSpPr>
            <p:cNvPr id="26" name="CasellaDiTesto 25"/>
            <p:cNvSpPr txBox="1"/>
            <p:nvPr/>
          </p:nvSpPr>
          <p:spPr>
            <a:xfrm>
              <a:off x="1259632" y="4797152"/>
              <a:ext cx="279648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 smtClean="0">
                  <a:latin typeface="Comic Sans MS" pitchFamily="66" charset="0"/>
                </a:rPr>
                <a:t>4</a:t>
              </a:r>
              <a:endParaRPr lang="en-US" sz="2000" dirty="0">
                <a:latin typeface="Comic Sans MS" pitchFamily="66" charset="0"/>
              </a:endParaRPr>
            </a:p>
          </p:txBody>
        </p:sp>
        <p:sp>
          <p:nvSpPr>
            <p:cNvPr id="27" name="CasellaDiTesto 26"/>
            <p:cNvSpPr txBox="1"/>
            <p:nvPr/>
          </p:nvSpPr>
          <p:spPr>
            <a:xfrm>
              <a:off x="2141637" y="4797152"/>
              <a:ext cx="279648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 smtClean="0">
                  <a:latin typeface="Comic Sans MS" pitchFamily="66" charset="0"/>
                </a:rPr>
                <a:t>5</a:t>
              </a:r>
              <a:endParaRPr lang="en-US" sz="2000" dirty="0">
                <a:latin typeface="Comic Sans MS" pitchFamily="66" charset="0"/>
              </a:endParaRPr>
            </a:p>
          </p:txBody>
        </p:sp>
        <p:sp>
          <p:nvSpPr>
            <p:cNvPr id="28" name="CasellaDiTesto 27"/>
            <p:cNvSpPr txBox="1"/>
            <p:nvPr/>
          </p:nvSpPr>
          <p:spPr>
            <a:xfrm>
              <a:off x="2996208" y="4797152"/>
              <a:ext cx="279648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 smtClean="0">
                  <a:latin typeface="Comic Sans MS" pitchFamily="66" charset="0"/>
                </a:rPr>
                <a:t>4</a:t>
              </a:r>
              <a:endParaRPr lang="en-US" sz="2000" dirty="0">
                <a:latin typeface="Comic Sans MS" pitchFamily="66" charset="0"/>
              </a:endParaRPr>
            </a:p>
          </p:txBody>
        </p:sp>
      </p:grpSp>
      <p:sp>
        <p:nvSpPr>
          <p:cNvPr id="31" name="Text Box 3"/>
          <p:cNvSpPr txBox="1">
            <a:spLocks noChangeArrowheads="1"/>
          </p:cNvSpPr>
          <p:nvPr/>
        </p:nvSpPr>
        <p:spPr bwMode="auto">
          <a:xfrm>
            <a:off x="24863" y="764704"/>
            <a:ext cx="8972426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altLang="it-IT" sz="2200" b="1" dirty="0" smtClean="0">
                <a:solidFill>
                  <a:srgbClr val="C00000"/>
                </a:solidFill>
                <a:latin typeface="Comic Sans MS" pitchFamily="66" charset="0"/>
              </a:rPr>
              <a:t>idea: </a:t>
            </a:r>
            <a:r>
              <a:rPr lang="it-IT" altLang="it-IT" sz="2200" dirty="0" smtClean="0">
                <a:latin typeface="Comic Sans MS" pitchFamily="66" charset="0"/>
              </a:rPr>
              <a:t>costruisco la soluzione in modo incrementale scegliendo ogni volta il nodo indipendente di valore massimo.</a:t>
            </a:r>
            <a:endParaRPr lang="en-US" sz="2200" dirty="0">
              <a:latin typeface="Comic Sans MS" pitchFamily="66" charset="0"/>
            </a:endParaRPr>
          </a:p>
        </p:txBody>
      </p:sp>
      <p:sp>
        <p:nvSpPr>
          <p:cNvPr id="34" name="Text Box 4"/>
          <p:cNvSpPr txBox="1">
            <a:spLocks noChangeArrowheads="1"/>
          </p:cNvSpPr>
          <p:nvPr/>
        </p:nvSpPr>
        <p:spPr bwMode="auto">
          <a:xfrm>
            <a:off x="3131840" y="1700808"/>
            <a:ext cx="1368152" cy="4884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noAutofit/>
          </a:bodyPr>
          <a:lstStyle/>
          <a:p>
            <a:r>
              <a:rPr lang="it-IT" altLang="it-IT" sz="2200" dirty="0" smtClean="0">
                <a:solidFill>
                  <a:srgbClr val="3366FF"/>
                </a:solidFill>
                <a:latin typeface="Comic Sans MS" pitchFamily="66" charset="0"/>
              </a:rPr>
              <a:t>NO!!!!!</a:t>
            </a:r>
          </a:p>
        </p:txBody>
      </p:sp>
      <p:sp>
        <p:nvSpPr>
          <p:cNvPr id="35" name="Oval 36"/>
          <p:cNvSpPr>
            <a:spLocks noChangeArrowheads="1"/>
          </p:cNvSpPr>
          <p:nvPr/>
        </p:nvSpPr>
        <p:spPr bwMode="auto">
          <a:xfrm>
            <a:off x="1235324" y="2497832"/>
            <a:ext cx="381000" cy="381000"/>
          </a:xfrm>
          <a:prstGeom prst="ellipse">
            <a:avLst/>
          </a:prstGeom>
          <a:solidFill>
            <a:srgbClr val="00E4A8"/>
          </a:solidFill>
          <a:ln w="12700" cap="sq">
            <a:solidFill>
              <a:schemeClr val="tx1"/>
            </a:solidFill>
            <a:round/>
            <a:headEnd type="none" w="sm" len="sm"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36" name="Oval 37"/>
          <p:cNvSpPr>
            <a:spLocks noChangeArrowheads="1"/>
          </p:cNvSpPr>
          <p:nvPr/>
        </p:nvSpPr>
        <p:spPr bwMode="auto">
          <a:xfrm>
            <a:off x="2987924" y="2497832"/>
            <a:ext cx="381000" cy="381000"/>
          </a:xfrm>
          <a:prstGeom prst="ellipse">
            <a:avLst/>
          </a:prstGeom>
          <a:solidFill>
            <a:srgbClr val="00E4A8"/>
          </a:solidFill>
          <a:ln w="12700" cap="sq">
            <a:solidFill>
              <a:schemeClr val="tx1"/>
            </a:solidFill>
            <a:round/>
            <a:headEnd type="none" w="sm" len="sm"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37" name="Oval 39"/>
          <p:cNvSpPr>
            <a:spLocks noChangeArrowheads="1"/>
          </p:cNvSpPr>
          <p:nvPr/>
        </p:nvSpPr>
        <p:spPr bwMode="auto">
          <a:xfrm>
            <a:off x="2073524" y="2497832"/>
            <a:ext cx="381000" cy="381000"/>
          </a:xfrm>
          <a:prstGeom prst="ellipse">
            <a:avLst/>
          </a:prstGeom>
          <a:solidFill>
            <a:srgbClr val="00E4A8"/>
          </a:solidFill>
          <a:ln w="12700" cap="sq">
            <a:solidFill>
              <a:schemeClr val="tx1"/>
            </a:solidFill>
            <a:round/>
            <a:headEnd type="none" w="sm" len="sm"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38" name="Line 40"/>
          <p:cNvSpPr>
            <a:spLocks noChangeShapeType="1"/>
          </p:cNvSpPr>
          <p:nvPr/>
        </p:nvSpPr>
        <p:spPr bwMode="auto">
          <a:xfrm>
            <a:off x="1627436" y="2694682"/>
            <a:ext cx="431800" cy="0"/>
          </a:xfrm>
          <a:prstGeom prst="line">
            <a:avLst/>
          </a:prstGeom>
          <a:noFill/>
          <a:ln w="19050" cap="sq">
            <a:solidFill>
              <a:schemeClr val="tx1"/>
            </a:solidFill>
            <a:round/>
            <a:headEnd type="none" w="sm" len="sm"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9" name="Line 43"/>
          <p:cNvSpPr>
            <a:spLocks noChangeShapeType="1"/>
          </p:cNvSpPr>
          <p:nvPr/>
        </p:nvSpPr>
        <p:spPr bwMode="auto">
          <a:xfrm flipH="1">
            <a:off x="2454524" y="2650232"/>
            <a:ext cx="533400" cy="0"/>
          </a:xfrm>
          <a:prstGeom prst="line">
            <a:avLst/>
          </a:prstGeom>
          <a:noFill/>
          <a:ln w="19050" cap="sq">
            <a:solidFill>
              <a:schemeClr val="tx1"/>
            </a:solidFill>
            <a:round/>
            <a:headEnd type="none" w="sm" len="sm"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40" name="Oval 46"/>
          <p:cNvSpPr>
            <a:spLocks noChangeArrowheads="1"/>
          </p:cNvSpPr>
          <p:nvPr/>
        </p:nvSpPr>
        <p:spPr bwMode="auto">
          <a:xfrm>
            <a:off x="395536" y="2492896"/>
            <a:ext cx="381000" cy="381000"/>
          </a:xfrm>
          <a:prstGeom prst="ellipse">
            <a:avLst/>
          </a:prstGeom>
          <a:solidFill>
            <a:srgbClr val="00E4A8"/>
          </a:solidFill>
          <a:ln w="12700" cap="sq">
            <a:solidFill>
              <a:schemeClr val="tx1"/>
            </a:solidFill>
            <a:round/>
            <a:headEnd type="none" w="sm" len="sm"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41" name="Line 48"/>
          <p:cNvSpPr>
            <a:spLocks noChangeShapeType="1"/>
          </p:cNvSpPr>
          <p:nvPr/>
        </p:nvSpPr>
        <p:spPr bwMode="auto">
          <a:xfrm flipH="1" flipV="1">
            <a:off x="755576" y="2708919"/>
            <a:ext cx="504056" cy="1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42" name="CasellaDiTesto 41"/>
          <p:cNvSpPr txBox="1"/>
          <p:nvPr/>
        </p:nvSpPr>
        <p:spPr>
          <a:xfrm>
            <a:off x="433636" y="2996952"/>
            <a:ext cx="2796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1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43" name="CasellaDiTesto 42"/>
          <p:cNvSpPr txBox="1"/>
          <p:nvPr/>
        </p:nvSpPr>
        <p:spPr>
          <a:xfrm>
            <a:off x="1259632" y="2996952"/>
            <a:ext cx="2796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4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44" name="CasellaDiTesto 43"/>
          <p:cNvSpPr txBox="1"/>
          <p:nvPr/>
        </p:nvSpPr>
        <p:spPr>
          <a:xfrm>
            <a:off x="2141637" y="2996952"/>
            <a:ext cx="2796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5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45" name="CasellaDiTesto 44"/>
          <p:cNvSpPr txBox="1"/>
          <p:nvPr/>
        </p:nvSpPr>
        <p:spPr>
          <a:xfrm>
            <a:off x="2996208" y="2996952"/>
            <a:ext cx="2796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4</a:t>
            </a:r>
            <a:endParaRPr lang="en-US" sz="2000" dirty="0">
              <a:latin typeface="Comic Sans MS" pitchFamily="66" charset="0"/>
            </a:endParaRPr>
          </a:p>
        </p:txBody>
      </p:sp>
      <p:grpSp>
        <p:nvGrpSpPr>
          <p:cNvPr id="61" name="Gruppo 60"/>
          <p:cNvGrpSpPr/>
          <p:nvPr/>
        </p:nvGrpSpPr>
        <p:grpSpPr>
          <a:xfrm>
            <a:off x="4838972" y="3140968"/>
            <a:ext cx="2973388" cy="904166"/>
            <a:chOff x="4838972" y="3140968"/>
            <a:chExt cx="2973388" cy="904166"/>
          </a:xfrm>
        </p:grpSpPr>
        <p:sp>
          <p:nvSpPr>
            <p:cNvPr id="46" name="Oval 36"/>
            <p:cNvSpPr>
              <a:spLocks noChangeArrowheads="1"/>
            </p:cNvSpPr>
            <p:nvPr/>
          </p:nvSpPr>
          <p:spPr bwMode="auto">
            <a:xfrm>
              <a:off x="5678760" y="3145904"/>
              <a:ext cx="381000" cy="381000"/>
            </a:xfrm>
            <a:prstGeom prst="ellipse">
              <a:avLst/>
            </a:prstGeom>
            <a:solidFill>
              <a:srgbClr val="C00000"/>
            </a:solidFill>
            <a:ln w="12700" cap="sq">
              <a:solidFill>
                <a:schemeClr val="tx1"/>
              </a:solidFill>
              <a:round/>
              <a:headEnd type="none" w="sm" len="sm"/>
              <a:tailEnd/>
            </a:ln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47" name="Oval 37"/>
            <p:cNvSpPr>
              <a:spLocks noChangeArrowheads="1"/>
            </p:cNvSpPr>
            <p:nvPr/>
          </p:nvSpPr>
          <p:spPr bwMode="auto">
            <a:xfrm>
              <a:off x="7431360" y="3145904"/>
              <a:ext cx="381000" cy="381000"/>
            </a:xfrm>
            <a:prstGeom prst="ellipse">
              <a:avLst/>
            </a:prstGeom>
            <a:solidFill>
              <a:srgbClr val="C00000"/>
            </a:solidFill>
            <a:ln w="12700" cap="sq">
              <a:solidFill>
                <a:schemeClr val="tx1"/>
              </a:solidFill>
              <a:round/>
              <a:headEnd type="none" w="sm" len="sm"/>
              <a:tailEnd/>
            </a:ln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48" name="Oval 39"/>
            <p:cNvSpPr>
              <a:spLocks noChangeArrowheads="1"/>
            </p:cNvSpPr>
            <p:nvPr/>
          </p:nvSpPr>
          <p:spPr bwMode="auto">
            <a:xfrm>
              <a:off x="6516960" y="3145904"/>
              <a:ext cx="381000" cy="381000"/>
            </a:xfrm>
            <a:prstGeom prst="ellipse">
              <a:avLst/>
            </a:prstGeom>
            <a:solidFill>
              <a:srgbClr val="00E4A8"/>
            </a:solidFill>
            <a:ln w="12700" cap="sq">
              <a:solidFill>
                <a:schemeClr val="tx1"/>
              </a:solidFill>
              <a:round/>
              <a:headEnd type="none" w="sm" len="sm"/>
              <a:tailEnd/>
            </a:ln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49" name="Line 40"/>
            <p:cNvSpPr>
              <a:spLocks noChangeShapeType="1"/>
            </p:cNvSpPr>
            <p:nvPr/>
          </p:nvSpPr>
          <p:spPr bwMode="auto">
            <a:xfrm>
              <a:off x="6070872" y="3342754"/>
              <a:ext cx="431800" cy="0"/>
            </a:xfrm>
            <a:prstGeom prst="line">
              <a:avLst/>
            </a:prstGeom>
            <a:noFill/>
            <a:ln w="19050" cap="sq">
              <a:solidFill>
                <a:schemeClr val="tx1"/>
              </a:solidFill>
              <a:round/>
              <a:headEnd type="none" w="sm" len="sm"/>
              <a:tailEnd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0" name="Line 43"/>
            <p:cNvSpPr>
              <a:spLocks noChangeShapeType="1"/>
            </p:cNvSpPr>
            <p:nvPr/>
          </p:nvSpPr>
          <p:spPr bwMode="auto">
            <a:xfrm flipH="1">
              <a:off x="6897960" y="3298304"/>
              <a:ext cx="533400" cy="0"/>
            </a:xfrm>
            <a:prstGeom prst="line">
              <a:avLst/>
            </a:prstGeom>
            <a:noFill/>
            <a:ln w="19050" cap="sq">
              <a:solidFill>
                <a:schemeClr val="tx1"/>
              </a:solidFill>
              <a:round/>
              <a:headEnd type="none" w="sm" len="sm"/>
              <a:tailEnd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1" name="Oval 46"/>
            <p:cNvSpPr>
              <a:spLocks noChangeArrowheads="1"/>
            </p:cNvSpPr>
            <p:nvPr/>
          </p:nvSpPr>
          <p:spPr bwMode="auto">
            <a:xfrm>
              <a:off x="4838972" y="3140968"/>
              <a:ext cx="381000" cy="381000"/>
            </a:xfrm>
            <a:prstGeom prst="ellipse">
              <a:avLst/>
            </a:prstGeom>
            <a:solidFill>
              <a:srgbClr val="00E4A8"/>
            </a:solidFill>
            <a:ln w="12700" cap="sq">
              <a:solidFill>
                <a:schemeClr val="tx1"/>
              </a:solidFill>
              <a:round/>
              <a:headEnd type="none" w="sm" len="sm"/>
              <a:tailEnd/>
            </a:ln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52" name="Line 48"/>
            <p:cNvSpPr>
              <a:spLocks noChangeShapeType="1"/>
            </p:cNvSpPr>
            <p:nvPr/>
          </p:nvSpPr>
          <p:spPr bwMode="auto">
            <a:xfrm flipH="1" flipV="1">
              <a:off x="5199012" y="3356991"/>
              <a:ext cx="504056" cy="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3" name="CasellaDiTesto 52"/>
            <p:cNvSpPr txBox="1"/>
            <p:nvPr/>
          </p:nvSpPr>
          <p:spPr>
            <a:xfrm>
              <a:off x="4877072" y="3645024"/>
              <a:ext cx="279648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 smtClean="0">
                  <a:latin typeface="Comic Sans MS" pitchFamily="66" charset="0"/>
                </a:rPr>
                <a:t>1</a:t>
              </a:r>
              <a:endParaRPr lang="en-US" sz="2000" dirty="0">
                <a:latin typeface="Comic Sans MS" pitchFamily="66" charset="0"/>
              </a:endParaRPr>
            </a:p>
          </p:txBody>
        </p:sp>
        <p:sp>
          <p:nvSpPr>
            <p:cNvPr id="54" name="CasellaDiTesto 53"/>
            <p:cNvSpPr txBox="1"/>
            <p:nvPr/>
          </p:nvSpPr>
          <p:spPr>
            <a:xfrm>
              <a:off x="5703068" y="3645024"/>
              <a:ext cx="279648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 smtClean="0">
                  <a:latin typeface="Comic Sans MS" pitchFamily="66" charset="0"/>
                </a:rPr>
                <a:t>4</a:t>
              </a:r>
              <a:endParaRPr lang="en-US" sz="2000" dirty="0">
                <a:latin typeface="Comic Sans MS" pitchFamily="66" charset="0"/>
              </a:endParaRPr>
            </a:p>
          </p:txBody>
        </p:sp>
        <p:sp>
          <p:nvSpPr>
            <p:cNvPr id="55" name="CasellaDiTesto 54"/>
            <p:cNvSpPr txBox="1"/>
            <p:nvPr/>
          </p:nvSpPr>
          <p:spPr>
            <a:xfrm>
              <a:off x="6585073" y="3645024"/>
              <a:ext cx="279648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 smtClean="0">
                  <a:latin typeface="Comic Sans MS" pitchFamily="66" charset="0"/>
                </a:rPr>
                <a:t>5</a:t>
              </a:r>
              <a:endParaRPr lang="en-US" sz="2000" dirty="0">
                <a:latin typeface="Comic Sans MS" pitchFamily="66" charset="0"/>
              </a:endParaRPr>
            </a:p>
          </p:txBody>
        </p:sp>
        <p:sp>
          <p:nvSpPr>
            <p:cNvPr id="56" name="CasellaDiTesto 55"/>
            <p:cNvSpPr txBox="1"/>
            <p:nvPr/>
          </p:nvSpPr>
          <p:spPr>
            <a:xfrm>
              <a:off x="7439644" y="3645024"/>
              <a:ext cx="279648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 smtClean="0">
                  <a:latin typeface="Comic Sans MS" pitchFamily="66" charset="0"/>
                </a:rPr>
                <a:t>4</a:t>
              </a:r>
              <a:endParaRPr lang="en-US" sz="2000" dirty="0">
                <a:latin typeface="Comic Sans MS" pitchFamily="66" charset="0"/>
              </a:endParaRPr>
            </a:p>
          </p:txBody>
        </p:sp>
      </p:grpSp>
      <p:sp>
        <p:nvSpPr>
          <p:cNvPr id="57" name="Text Box 3"/>
          <p:cNvSpPr txBox="1">
            <a:spLocks noChangeArrowheads="1"/>
          </p:cNvSpPr>
          <p:nvPr/>
        </p:nvSpPr>
        <p:spPr bwMode="auto">
          <a:xfrm>
            <a:off x="1187624" y="3356992"/>
            <a:ext cx="114907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altLang="it-IT" sz="2000" dirty="0" smtClean="0">
                <a:solidFill>
                  <a:srgbClr val="3366FF"/>
                </a:solidFill>
                <a:latin typeface="Comic Sans MS" pitchFamily="66" charset="0"/>
              </a:rPr>
              <a:t>istanza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58" name="Text Box 3"/>
          <p:cNvSpPr txBox="1">
            <a:spLocks noChangeArrowheads="1"/>
          </p:cNvSpPr>
          <p:nvPr/>
        </p:nvSpPr>
        <p:spPr bwMode="auto">
          <a:xfrm>
            <a:off x="1043608" y="5221649"/>
            <a:ext cx="180020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it-IT" altLang="it-IT" sz="2000" dirty="0" smtClean="0">
                <a:solidFill>
                  <a:srgbClr val="3366FF"/>
                </a:solidFill>
                <a:latin typeface="Comic Sans MS" pitchFamily="66" charset="0"/>
              </a:rPr>
              <a:t>soluzione algoritmo </a:t>
            </a:r>
            <a:r>
              <a:rPr lang="it-IT" altLang="it-IT" sz="2000" dirty="0" err="1" smtClean="0">
                <a:solidFill>
                  <a:srgbClr val="3366FF"/>
                </a:solidFill>
                <a:latin typeface="Comic Sans MS" pitchFamily="66" charset="0"/>
              </a:rPr>
              <a:t>greedy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59" name="Text Box 3"/>
          <p:cNvSpPr txBox="1">
            <a:spLocks noChangeArrowheads="1"/>
          </p:cNvSpPr>
          <p:nvPr/>
        </p:nvSpPr>
        <p:spPr bwMode="auto">
          <a:xfrm>
            <a:off x="5580112" y="4005064"/>
            <a:ext cx="18002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it-IT" altLang="it-IT" sz="2000" dirty="0" smtClean="0">
                <a:solidFill>
                  <a:srgbClr val="3366FF"/>
                </a:solidFill>
                <a:latin typeface="Comic Sans MS" pitchFamily="66" charset="0"/>
              </a:rPr>
              <a:t>soluzione ottima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/>
      <p:bldP spid="58" grpId="0"/>
      <p:bldP spid="59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4" name="Rectangle 2"/>
          <p:cNvSpPr>
            <a:spLocks noChangeArrowheads="1"/>
          </p:cNvSpPr>
          <p:nvPr/>
        </p:nvSpPr>
        <p:spPr bwMode="black">
          <a:xfrm>
            <a:off x="457200" y="188640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r" eaLnBrk="1" hangingPunct="1">
              <a:spcBef>
                <a:spcPct val="20000"/>
              </a:spcBef>
            </a:pPr>
            <a:r>
              <a:rPr lang="it-IT" altLang="it-IT" sz="2800" b="1" dirty="0" smtClean="0">
                <a:solidFill>
                  <a:srgbClr val="3366FF"/>
                </a:solidFill>
                <a:latin typeface="Comic Sans MS" pitchFamily="66" charset="0"/>
              </a:rPr>
              <a:t>divide </a:t>
            </a:r>
            <a:r>
              <a:rPr lang="it-IT" altLang="it-IT" sz="2800" b="1" dirty="0" err="1" smtClean="0">
                <a:solidFill>
                  <a:srgbClr val="3366FF"/>
                </a:solidFill>
                <a:latin typeface="Comic Sans MS" pitchFamily="66" charset="0"/>
              </a:rPr>
              <a:t>et</a:t>
            </a:r>
            <a:r>
              <a:rPr lang="it-IT" altLang="it-IT" sz="2800" b="1" dirty="0" smtClean="0">
                <a:solidFill>
                  <a:srgbClr val="3366FF"/>
                </a:solidFill>
                <a:latin typeface="Comic Sans MS" pitchFamily="66" charset="0"/>
              </a:rPr>
              <a:t> impera</a:t>
            </a:r>
            <a:endParaRPr lang="it-IT" altLang="it-IT" sz="2800" b="1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279555" name="Text Box 3"/>
          <p:cNvSpPr txBox="1">
            <a:spLocks noChangeArrowheads="1"/>
          </p:cNvSpPr>
          <p:nvPr/>
        </p:nvSpPr>
        <p:spPr bwMode="auto">
          <a:xfrm>
            <a:off x="30162" y="1700808"/>
            <a:ext cx="8972426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altLang="it-IT" sz="2200" b="1" dirty="0" smtClean="0">
                <a:solidFill>
                  <a:srgbClr val="C00000"/>
                </a:solidFill>
                <a:latin typeface="Comic Sans MS" pitchFamily="66" charset="0"/>
              </a:rPr>
              <a:t>domanda: </a:t>
            </a:r>
            <a:r>
              <a:rPr lang="it-IT" altLang="it-IT" sz="2200" dirty="0" smtClean="0">
                <a:latin typeface="Comic Sans MS" pitchFamily="66" charset="0"/>
              </a:rPr>
              <a:t>è corretto?</a:t>
            </a:r>
            <a:endParaRPr lang="en-US" sz="2200" dirty="0">
              <a:latin typeface="Comic Sans MS" pitchFamily="66" charset="0"/>
            </a:endParaRPr>
          </a:p>
        </p:txBody>
      </p:sp>
      <p:sp>
        <p:nvSpPr>
          <p:cNvPr id="31" name="Text Box 3"/>
          <p:cNvSpPr txBox="1">
            <a:spLocks noChangeArrowheads="1"/>
          </p:cNvSpPr>
          <p:nvPr/>
        </p:nvSpPr>
        <p:spPr bwMode="auto">
          <a:xfrm>
            <a:off x="24863" y="764704"/>
            <a:ext cx="8972426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altLang="it-IT" sz="2200" b="1" dirty="0" smtClean="0">
                <a:solidFill>
                  <a:srgbClr val="C00000"/>
                </a:solidFill>
                <a:latin typeface="Comic Sans MS" pitchFamily="66" charset="0"/>
              </a:rPr>
              <a:t>idea: </a:t>
            </a:r>
            <a:r>
              <a:rPr lang="it-IT" altLang="it-IT" sz="2200" dirty="0" smtClean="0">
                <a:latin typeface="Comic Sans MS" pitchFamily="66" charset="0"/>
              </a:rPr>
              <a:t>divido il cammino a metà, calcolo ricorsivamente l’</a:t>
            </a:r>
            <a:r>
              <a:rPr lang="it-IT" altLang="it-IT" sz="2200" dirty="0" err="1" smtClean="0">
                <a:latin typeface="Comic Sans MS" pitchFamily="66" charset="0"/>
              </a:rPr>
              <a:t>II</a:t>
            </a:r>
            <a:r>
              <a:rPr lang="it-IT" altLang="it-IT" sz="2200" dirty="0" smtClean="0">
                <a:latin typeface="Comic Sans MS" pitchFamily="66" charset="0"/>
              </a:rPr>
              <a:t> di peso massimo sulle due metà e poi ricombino le soluzioni.</a:t>
            </a:r>
            <a:endParaRPr lang="en-US" sz="2200" dirty="0">
              <a:latin typeface="Comic Sans MS" pitchFamily="66" charset="0"/>
            </a:endParaRPr>
          </a:p>
        </p:txBody>
      </p:sp>
      <p:sp>
        <p:nvSpPr>
          <p:cNvPr id="32" name="Oval 36"/>
          <p:cNvSpPr>
            <a:spLocks noChangeArrowheads="1"/>
          </p:cNvSpPr>
          <p:nvPr/>
        </p:nvSpPr>
        <p:spPr bwMode="auto">
          <a:xfrm>
            <a:off x="3518520" y="3753906"/>
            <a:ext cx="381000" cy="381000"/>
          </a:xfrm>
          <a:prstGeom prst="ellipse">
            <a:avLst/>
          </a:prstGeom>
          <a:solidFill>
            <a:srgbClr val="00E4A8"/>
          </a:solidFill>
          <a:ln w="12700" cap="sq">
            <a:solidFill>
              <a:schemeClr val="tx1"/>
            </a:solidFill>
            <a:round/>
            <a:headEnd type="none" w="sm" len="sm"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33" name="Oval 37"/>
          <p:cNvSpPr>
            <a:spLocks noChangeArrowheads="1"/>
          </p:cNvSpPr>
          <p:nvPr/>
        </p:nvSpPr>
        <p:spPr bwMode="auto">
          <a:xfrm>
            <a:off x="5271120" y="3753906"/>
            <a:ext cx="381000" cy="381000"/>
          </a:xfrm>
          <a:prstGeom prst="ellipse">
            <a:avLst/>
          </a:prstGeom>
          <a:solidFill>
            <a:srgbClr val="00E4A8"/>
          </a:solidFill>
          <a:ln w="12700" cap="sq">
            <a:solidFill>
              <a:schemeClr val="tx1"/>
            </a:solidFill>
            <a:round/>
            <a:headEnd type="none" w="sm" len="sm"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34" name="Oval 39"/>
          <p:cNvSpPr>
            <a:spLocks noChangeArrowheads="1"/>
          </p:cNvSpPr>
          <p:nvPr/>
        </p:nvSpPr>
        <p:spPr bwMode="auto">
          <a:xfrm>
            <a:off x="4356720" y="3753906"/>
            <a:ext cx="381000" cy="381000"/>
          </a:xfrm>
          <a:prstGeom prst="ellipse">
            <a:avLst/>
          </a:prstGeom>
          <a:solidFill>
            <a:srgbClr val="00E4A8"/>
          </a:solidFill>
          <a:ln w="12700" cap="sq">
            <a:solidFill>
              <a:schemeClr val="tx1"/>
            </a:solidFill>
            <a:round/>
            <a:headEnd type="none" w="sm" len="sm"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35" name="Line 40"/>
          <p:cNvSpPr>
            <a:spLocks noChangeShapeType="1"/>
          </p:cNvSpPr>
          <p:nvPr/>
        </p:nvSpPr>
        <p:spPr bwMode="auto">
          <a:xfrm>
            <a:off x="3910632" y="3950756"/>
            <a:ext cx="431800" cy="0"/>
          </a:xfrm>
          <a:prstGeom prst="line">
            <a:avLst/>
          </a:prstGeom>
          <a:noFill/>
          <a:ln w="19050" cap="sq">
            <a:solidFill>
              <a:schemeClr val="tx1"/>
            </a:solidFill>
            <a:round/>
            <a:headEnd type="none" w="sm" len="sm"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6" name="Line 43"/>
          <p:cNvSpPr>
            <a:spLocks noChangeShapeType="1"/>
          </p:cNvSpPr>
          <p:nvPr/>
        </p:nvSpPr>
        <p:spPr bwMode="auto">
          <a:xfrm flipH="1">
            <a:off x="4737720" y="3906306"/>
            <a:ext cx="533400" cy="0"/>
          </a:xfrm>
          <a:prstGeom prst="line">
            <a:avLst/>
          </a:prstGeom>
          <a:noFill/>
          <a:ln w="19050" cap="sq">
            <a:solidFill>
              <a:schemeClr val="tx1"/>
            </a:solidFill>
            <a:round/>
            <a:headEnd type="none" w="sm" len="sm"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7" name="Oval 46"/>
          <p:cNvSpPr>
            <a:spLocks noChangeArrowheads="1"/>
          </p:cNvSpPr>
          <p:nvPr/>
        </p:nvSpPr>
        <p:spPr bwMode="auto">
          <a:xfrm>
            <a:off x="2678732" y="3748970"/>
            <a:ext cx="381000" cy="381000"/>
          </a:xfrm>
          <a:prstGeom prst="ellipse">
            <a:avLst/>
          </a:prstGeom>
          <a:solidFill>
            <a:srgbClr val="00E4A8"/>
          </a:solidFill>
          <a:ln w="12700" cap="sq">
            <a:solidFill>
              <a:schemeClr val="tx1"/>
            </a:solidFill>
            <a:round/>
            <a:headEnd type="none" w="sm" len="sm"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38" name="Line 48"/>
          <p:cNvSpPr>
            <a:spLocks noChangeShapeType="1"/>
          </p:cNvSpPr>
          <p:nvPr/>
        </p:nvSpPr>
        <p:spPr bwMode="auto">
          <a:xfrm flipH="1" flipV="1">
            <a:off x="3038772" y="3964993"/>
            <a:ext cx="504056" cy="1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9" name="CasellaDiTesto 38"/>
          <p:cNvSpPr txBox="1"/>
          <p:nvPr/>
        </p:nvSpPr>
        <p:spPr>
          <a:xfrm>
            <a:off x="2716832" y="4253026"/>
            <a:ext cx="2796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1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40" name="CasellaDiTesto 39"/>
          <p:cNvSpPr txBox="1"/>
          <p:nvPr/>
        </p:nvSpPr>
        <p:spPr>
          <a:xfrm>
            <a:off x="3542828" y="4253026"/>
            <a:ext cx="2796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4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41" name="CasellaDiTesto 40"/>
          <p:cNvSpPr txBox="1"/>
          <p:nvPr/>
        </p:nvSpPr>
        <p:spPr>
          <a:xfrm>
            <a:off x="4424833" y="4253026"/>
            <a:ext cx="2796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5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42" name="CasellaDiTesto 41"/>
          <p:cNvSpPr txBox="1"/>
          <p:nvPr/>
        </p:nvSpPr>
        <p:spPr>
          <a:xfrm>
            <a:off x="5279404" y="4253026"/>
            <a:ext cx="2796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4</a:t>
            </a:r>
            <a:endParaRPr lang="en-US" sz="2000" dirty="0">
              <a:latin typeface="Comic Sans MS" pitchFamily="66" charset="0"/>
            </a:endParaRPr>
          </a:p>
        </p:txBody>
      </p:sp>
      <p:cxnSp>
        <p:nvCxnSpPr>
          <p:cNvPr id="44" name="Connettore 1 43"/>
          <p:cNvCxnSpPr/>
          <p:nvPr/>
        </p:nvCxnSpPr>
        <p:spPr>
          <a:xfrm>
            <a:off x="4139952" y="3356992"/>
            <a:ext cx="0" cy="1224136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795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9555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4" name="Rectangle 2"/>
          <p:cNvSpPr>
            <a:spLocks noChangeArrowheads="1"/>
          </p:cNvSpPr>
          <p:nvPr/>
        </p:nvSpPr>
        <p:spPr bwMode="black">
          <a:xfrm>
            <a:off x="457200" y="188640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r" eaLnBrk="1" hangingPunct="1">
              <a:spcBef>
                <a:spcPct val="20000"/>
              </a:spcBef>
            </a:pPr>
            <a:r>
              <a:rPr lang="it-IT" altLang="it-IT" sz="2800" b="1" dirty="0" smtClean="0">
                <a:solidFill>
                  <a:srgbClr val="3366FF"/>
                </a:solidFill>
                <a:latin typeface="Comic Sans MS" pitchFamily="66" charset="0"/>
              </a:rPr>
              <a:t>divide </a:t>
            </a:r>
            <a:r>
              <a:rPr lang="it-IT" altLang="it-IT" sz="2800" b="1" dirty="0" err="1" smtClean="0">
                <a:solidFill>
                  <a:srgbClr val="3366FF"/>
                </a:solidFill>
                <a:latin typeface="Comic Sans MS" pitchFamily="66" charset="0"/>
              </a:rPr>
              <a:t>et</a:t>
            </a:r>
            <a:r>
              <a:rPr lang="it-IT" altLang="it-IT" sz="2800" b="1" dirty="0" smtClean="0">
                <a:solidFill>
                  <a:srgbClr val="3366FF"/>
                </a:solidFill>
                <a:latin typeface="Comic Sans MS" pitchFamily="66" charset="0"/>
              </a:rPr>
              <a:t> impera</a:t>
            </a:r>
            <a:endParaRPr lang="it-IT" altLang="it-IT" sz="2800" b="1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279555" name="Text Box 3"/>
          <p:cNvSpPr txBox="1">
            <a:spLocks noChangeArrowheads="1"/>
          </p:cNvSpPr>
          <p:nvPr/>
        </p:nvSpPr>
        <p:spPr bwMode="auto">
          <a:xfrm>
            <a:off x="30162" y="1700808"/>
            <a:ext cx="8972426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altLang="it-IT" sz="2200" b="1" dirty="0" smtClean="0">
                <a:solidFill>
                  <a:srgbClr val="C00000"/>
                </a:solidFill>
                <a:latin typeface="Comic Sans MS" pitchFamily="66" charset="0"/>
              </a:rPr>
              <a:t>domanda: </a:t>
            </a:r>
            <a:r>
              <a:rPr lang="it-IT" altLang="it-IT" sz="2200" dirty="0" smtClean="0">
                <a:latin typeface="Comic Sans MS" pitchFamily="66" charset="0"/>
              </a:rPr>
              <a:t>è corretto?</a:t>
            </a:r>
            <a:endParaRPr lang="en-US" sz="2200" dirty="0">
              <a:latin typeface="Comic Sans MS" pitchFamily="66" charset="0"/>
            </a:endParaRPr>
          </a:p>
        </p:txBody>
      </p:sp>
      <p:sp>
        <p:nvSpPr>
          <p:cNvPr id="279556" name="Text Box 4"/>
          <p:cNvSpPr txBox="1">
            <a:spLocks noChangeArrowheads="1"/>
          </p:cNvSpPr>
          <p:nvPr/>
        </p:nvSpPr>
        <p:spPr bwMode="auto">
          <a:xfrm>
            <a:off x="36513" y="2254211"/>
            <a:ext cx="8783959" cy="814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noAutofit/>
          </a:bodyPr>
          <a:lstStyle/>
          <a:p>
            <a:r>
              <a:rPr lang="it-IT" altLang="it-IT" sz="2200" b="1" dirty="0" smtClean="0">
                <a:solidFill>
                  <a:srgbClr val="C00000"/>
                </a:solidFill>
                <a:latin typeface="Comic Sans MS" pitchFamily="66" charset="0"/>
              </a:rPr>
              <a:t>domanda: </a:t>
            </a:r>
            <a:r>
              <a:rPr lang="it-IT" altLang="it-IT" sz="2200" dirty="0" smtClean="0">
                <a:latin typeface="Comic Sans MS" pitchFamily="66" charset="0"/>
              </a:rPr>
              <a:t>posso risolvere (efficientemente) i conflitti che ho quando ricombino?</a:t>
            </a:r>
          </a:p>
        </p:txBody>
      </p:sp>
      <p:sp>
        <p:nvSpPr>
          <p:cNvPr id="31" name="Text Box 3"/>
          <p:cNvSpPr txBox="1">
            <a:spLocks noChangeArrowheads="1"/>
          </p:cNvSpPr>
          <p:nvPr/>
        </p:nvSpPr>
        <p:spPr bwMode="auto">
          <a:xfrm>
            <a:off x="24863" y="764704"/>
            <a:ext cx="8972426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altLang="it-IT" sz="2200" b="1" dirty="0" smtClean="0">
                <a:solidFill>
                  <a:srgbClr val="C00000"/>
                </a:solidFill>
                <a:latin typeface="Comic Sans MS" pitchFamily="66" charset="0"/>
              </a:rPr>
              <a:t>idea: </a:t>
            </a:r>
            <a:r>
              <a:rPr lang="it-IT" altLang="it-IT" sz="2200" dirty="0" smtClean="0">
                <a:latin typeface="Comic Sans MS" pitchFamily="66" charset="0"/>
              </a:rPr>
              <a:t>divido il cammino a metà, calcolo ricorsivamente l’</a:t>
            </a:r>
            <a:r>
              <a:rPr lang="it-IT" altLang="it-IT" sz="2200" dirty="0" err="1" smtClean="0">
                <a:latin typeface="Comic Sans MS" pitchFamily="66" charset="0"/>
              </a:rPr>
              <a:t>II</a:t>
            </a:r>
            <a:r>
              <a:rPr lang="it-IT" altLang="it-IT" sz="2200" dirty="0" smtClean="0">
                <a:latin typeface="Comic Sans MS" pitchFamily="66" charset="0"/>
              </a:rPr>
              <a:t> di peso massimo sulle due metà e poi ricombino le soluzioni.</a:t>
            </a:r>
            <a:endParaRPr lang="en-US" sz="2200" dirty="0">
              <a:latin typeface="Comic Sans MS" pitchFamily="66" charset="0"/>
            </a:endParaRPr>
          </a:p>
        </p:txBody>
      </p:sp>
      <p:sp>
        <p:nvSpPr>
          <p:cNvPr id="32" name="Oval 36"/>
          <p:cNvSpPr>
            <a:spLocks noChangeArrowheads="1"/>
          </p:cNvSpPr>
          <p:nvPr/>
        </p:nvSpPr>
        <p:spPr bwMode="auto">
          <a:xfrm>
            <a:off x="3518520" y="3753906"/>
            <a:ext cx="381000" cy="381000"/>
          </a:xfrm>
          <a:prstGeom prst="ellipse">
            <a:avLst/>
          </a:prstGeom>
          <a:solidFill>
            <a:srgbClr val="C00000"/>
          </a:solidFill>
          <a:ln w="12700" cap="sq">
            <a:solidFill>
              <a:schemeClr val="tx1"/>
            </a:solidFill>
            <a:round/>
            <a:headEnd type="none" w="sm" len="sm"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33" name="Oval 37"/>
          <p:cNvSpPr>
            <a:spLocks noChangeArrowheads="1"/>
          </p:cNvSpPr>
          <p:nvPr/>
        </p:nvSpPr>
        <p:spPr bwMode="auto">
          <a:xfrm>
            <a:off x="5271120" y="3753906"/>
            <a:ext cx="381000" cy="381000"/>
          </a:xfrm>
          <a:prstGeom prst="ellipse">
            <a:avLst/>
          </a:prstGeom>
          <a:solidFill>
            <a:srgbClr val="00E4A8"/>
          </a:solidFill>
          <a:ln w="12700" cap="sq">
            <a:solidFill>
              <a:schemeClr val="tx1"/>
            </a:solidFill>
            <a:round/>
            <a:headEnd type="none" w="sm" len="sm"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34" name="Oval 39"/>
          <p:cNvSpPr>
            <a:spLocks noChangeArrowheads="1"/>
          </p:cNvSpPr>
          <p:nvPr/>
        </p:nvSpPr>
        <p:spPr bwMode="auto">
          <a:xfrm>
            <a:off x="4356720" y="3753906"/>
            <a:ext cx="381000" cy="381000"/>
          </a:xfrm>
          <a:prstGeom prst="ellipse">
            <a:avLst/>
          </a:prstGeom>
          <a:solidFill>
            <a:srgbClr val="C00000"/>
          </a:solidFill>
          <a:ln w="12700" cap="sq">
            <a:solidFill>
              <a:schemeClr val="tx1"/>
            </a:solidFill>
            <a:round/>
            <a:headEnd type="none" w="sm" len="sm"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35" name="Line 40"/>
          <p:cNvSpPr>
            <a:spLocks noChangeShapeType="1"/>
          </p:cNvSpPr>
          <p:nvPr/>
        </p:nvSpPr>
        <p:spPr bwMode="auto">
          <a:xfrm>
            <a:off x="3910632" y="3950756"/>
            <a:ext cx="431800" cy="0"/>
          </a:xfrm>
          <a:prstGeom prst="line">
            <a:avLst/>
          </a:prstGeom>
          <a:noFill/>
          <a:ln w="19050" cap="sq">
            <a:solidFill>
              <a:schemeClr val="tx1"/>
            </a:solidFill>
            <a:round/>
            <a:headEnd type="none" w="sm" len="sm"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6" name="Line 43"/>
          <p:cNvSpPr>
            <a:spLocks noChangeShapeType="1"/>
          </p:cNvSpPr>
          <p:nvPr/>
        </p:nvSpPr>
        <p:spPr bwMode="auto">
          <a:xfrm flipH="1">
            <a:off x="4737720" y="3906306"/>
            <a:ext cx="533400" cy="0"/>
          </a:xfrm>
          <a:prstGeom prst="line">
            <a:avLst/>
          </a:prstGeom>
          <a:noFill/>
          <a:ln w="19050" cap="sq">
            <a:solidFill>
              <a:schemeClr val="tx1"/>
            </a:solidFill>
            <a:round/>
            <a:headEnd type="none" w="sm" len="sm"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7" name="Oval 46"/>
          <p:cNvSpPr>
            <a:spLocks noChangeArrowheads="1"/>
          </p:cNvSpPr>
          <p:nvPr/>
        </p:nvSpPr>
        <p:spPr bwMode="auto">
          <a:xfrm>
            <a:off x="2678732" y="3748970"/>
            <a:ext cx="381000" cy="381000"/>
          </a:xfrm>
          <a:prstGeom prst="ellipse">
            <a:avLst/>
          </a:prstGeom>
          <a:solidFill>
            <a:srgbClr val="00E4A8"/>
          </a:solidFill>
          <a:ln w="12700" cap="sq">
            <a:solidFill>
              <a:schemeClr val="tx1"/>
            </a:solidFill>
            <a:round/>
            <a:headEnd type="none" w="sm" len="sm"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38" name="Line 48"/>
          <p:cNvSpPr>
            <a:spLocks noChangeShapeType="1"/>
          </p:cNvSpPr>
          <p:nvPr/>
        </p:nvSpPr>
        <p:spPr bwMode="auto">
          <a:xfrm flipH="1" flipV="1">
            <a:off x="3038772" y="3964993"/>
            <a:ext cx="504056" cy="1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9" name="CasellaDiTesto 38"/>
          <p:cNvSpPr txBox="1"/>
          <p:nvPr/>
        </p:nvSpPr>
        <p:spPr>
          <a:xfrm>
            <a:off x="2716832" y="4253026"/>
            <a:ext cx="2796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1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40" name="CasellaDiTesto 39"/>
          <p:cNvSpPr txBox="1"/>
          <p:nvPr/>
        </p:nvSpPr>
        <p:spPr>
          <a:xfrm>
            <a:off x="3542828" y="4253026"/>
            <a:ext cx="2796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4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41" name="CasellaDiTesto 40"/>
          <p:cNvSpPr txBox="1"/>
          <p:nvPr/>
        </p:nvSpPr>
        <p:spPr>
          <a:xfrm>
            <a:off x="4424833" y="4253026"/>
            <a:ext cx="2796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5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42" name="CasellaDiTesto 41"/>
          <p:cNvSpPr txBox="1"/>
          <p:nvPr/>
        </p:nvSpPr>
        <p:spPr>
          <a:xfrm>
            <a:off x="5279404" y="4253026"/>
            <a:ext cx="2796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4</a:t>
            </a:r>
            <a:endParaRPr lang="en-US" sz="2000" dirty="0">
              <a:latin typeface="Comic Sans MS" pitchFamily="66" charset="0"/>
            </a:endParaRPr>
          </a:p>
        </p:txBody>
      </p:sp>
      <p:cxnSp>
        <p:nvCxnSpPr>
          <p:cNvPr id="44" name="Connettore 1 43"/>
          <p:cNvCxnSpPr/>
          <p:nvPr/>
        </p:nvCxnSpPr>
        <p:spPr>
          <a:xfrm>
            <a:off x="4139952" y="3356992"/>
            <a:ext cx="0" cy="1224136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 Box 3"/>
          <p:cNvSpPr txBox="1">
            <a:spLocks noChangeArrowheads="1"/>
          </p:cNvSpPr>
          <p:nvPr/>
        </p:nvSpPr>
        <p:spPr bwMode="auto">
          <a:xfrm>
            <a:off x="2411760" y="4869160"/>
            <a:ext cx="3456384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it-IT" sz="2000" dirty="0" smtClean="0">
                <a:solidFill>
                  <a:srgbClr val="3366FF"/>
                </a:solidFill>
                <a:latin typeface="Comic Sans MS" pitchFamily="66" charset="0"/>
              </a:rPr>
              <a:t>difficile ricombinare le soluzioni!!!!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9" name="Text Box 4"/>
          <p:cNvSpPr txBox="1">
            <a:spLocks noChangeArrowheads="1"/>
          </p:cNvSpPr>
          <p:nvPr/>
        </p:nvSpPr>
        <p:spPr bwMode="auto">
          <a:xfrm>
            <a:off x="2267744" y="2996952"/>
            <a:ext cx="3888432" cy="5040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noAutofit/>
          </a:bodyPr>
          <a:lstStyle/>
          <a:p>
            <a:r>
              <a:rPr lang="it-IT" altLang="it-IT" sz="2200" dirty="0" smtClean="0">
                <a:latin typeface="Comic Sans MS" pitchFamily="66" charset="0"/>
              </a:rPr>
              <a:t>… sembra difficile!!!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5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795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9556" grpId="0" build="allAtOnce"/>
      <p:bldP spid="18" grpId="0"/>
      <p:bldP spid="19" grpId="0" build="allAtOnce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1196752"/>
            <a:ext cx="7772400" cy="1470025"/>
          </a:xfrm>
        </p:spPr>
        <p:txBody>
          <a:bodyPr>
            <a:normAutofit/>
          </a:bodyPr>
          <a:lstStyle/>
          <a:p>
            <a:r>
              <a:rPr lang="en-US" sz="4800" dirty="0" err="1" smtClean="0">
                <a:solidFill>
                  <a:srgbClr val="3366FF"/>
                </a:solidFill>
                <a:latin typeface="Comic Sans MS" pitchFamily="66" charset="0"/>
              </a:rPr>
              <a:t>Cosa</a:t>
            </a:r>
            <a:r>
              <a:rPr lang="en-US" sz="4800" dirty="0" smtClean="0">
                <a:solidFill>
                  <a:srgbClr val="3366FF"/>
                </a:solidFill>
                <a:latin typeface="Comic Sans MS" pitchFamily="66" charset="0"/>
              </a:rPr>
              <a:t> non </a:t>
            </a:r>
            <a:r>
              <a:rPr lang="en-US" sz="4800" dirty="0" err="1" smtClean="0">
                <a:solidFill>
                  <a:srgbClr val="3366FF"/>
                </a:solidFill>
                <a:latin typeface="Comic Sans MS" pitchFamily="66" charset="0"/>
              </a:rPr>
              <a:t>sta</a:t>
            </a:r>
            <a:r>
              <a:rPr lang="en-US" sz="48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4800" dirty="0" err="1" smtClean="0">
                <a:solidFill>
                  <a:srgbClr val="3366FF"/>
                </a:solidFill>
                <a:latin typeface="Comic Sans MS" pitchFamily="66" charset="0"/>
              </a:rPr>
              <a:t>funzionando</a:t>
            </a:r>
            <a:r>
              <a:rPr lang="en-US" sz="4800" dirty="0" smtClean="0">
                <a:solidFill>
                  <a:srgbClr val="3366FF"/>
                </a:solidFill>
                <a:latin typeface="Comic Sans MS" pitchFamily="66" charset="0"/>
              </a:rPr>
              <a:t>?</a:t>
            </a:r>
            <a:endParaRPr lang="en-US" sz="48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024535"/>
            <a:ext cx="6400800" cy="1052537"/>
          </a:xfrm>
        </p:spPr>
        <p:txBody>
          <a:bodyPr>
            <a:normAutofit/>
          </a:bodyPr>
          <a:lstStyle/>
          <a:p>
            <a:pPr algn="r"/>
            <a:r>
              <a:rPr lang="en-US" sz="2400" dirty="0" smtClean="0">
                <a:solidFill>
                  <a:schemeClr val="tx1"/>
                </a:solidFill>
                <a:latin typeface="Comic Sans MS" pitchFamily="66" charset="0"/>
              </a:rPr>
              <a:t>…non </a:t>
            </a:r>
            <a:r>
              <a:rPr lang="en-US" sz="2400" dirty="0" err="1" smtClean="0">
                <a:solidFill>
                  <a:schemeClr val="tx1"/>
                </a:solidFill>
                <a:latin typeface="Comic Sans MS" pitchFamily="66" charset="0"/>
              </a:rPr>
              <a:t>stiamo</a:t>
            </a:r>
            <a:r>
              <a:rPr lang="en-US" sz="2400" dirty="0" smtClean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Comic Sans MS" pitchFamily="66" charset="0"/>
              </a:rPr>
              <a:t>capendo</a:t>
            </a:r>
            <a:r>
              <a:rPr lang="en-US" sz="2400" dirty="0" smtClean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Comic Sans MS" pitchFamily="66" charset="0"/>
              </a:rPr>
              <a:t>davvero</a:t>
            </a:r>
            <a:r>
              <a:rPr lang="en-US" sz="2400" dirty="0" smtClean="0">
                <a:solidFill>
                  <a:schemeClr val="tx1"/>
                </a:solidFill>
                <a:latin typeface="Comic Sans MS" pitchFamily="66" charset="0"/>
              </a:rPr>
              <a:t> la </a:t>
            </a:r>
            <a:r>
              <a:rPr lang="en-US" sz="2400" dirty="0" err="1" smtClean="0">
                <a:solidFill>
                  <a:srgbClr val="C00000"/>
                </a:solidFill>
                <a:latin typeface="Comic Sans MS" pitchFamily="66" charset="0"/>
              </a:rPr>
              <a:t>struttura</a:t>
            </a:r>
            <a:r>
              <a:rPr lang="en-US" sz="2400" dirty="0" smtClean="0">
                <a:solidFill>
                  <a:srgbClr val="C00000"/>
                </a:solidFill>
                <a:latin typeface="Comic Sans MS" pitchFamily="66" charset="0"/>
              </a:rPr>
              <a:t> del </a:t>
            </a:r>
            <a:r>
              <a:rPr lang="en-US" sz="2400" dirty="0" err="1" smtClean="0">
                <a:solidFill>
                  <a:srgbClr val="C00000"/>
                </a:solidFill>
                <a:latin typeface="Comic Sans MS" pitchFamily="66" charset="0"/>
              </a:rPr>
              <a:t>problema</a:t>
            </a:r>
            <a:r>
              <a:rPr lang="en-US" sz="2400" dirty="0" smtClean="0">
                <a:solidFill>
                  <a:schemeClr val="tx1"/>
                </a:solidFill>
                <a:latin typeface="Comic Sans MS" pitchFamily="66" charset="0"/>
              </a:rPr>
              <a:t>.</a:t>
            </a:r>
          </a:p>
        </p:txBody>
      </p:sp>
      <p:sp>
        <p:nvSpPr>
          <p:cNvPr id="4" name="Sottotitolo 2"/>
          <p:cNvSpPr txBox="1">
            <a:spLocks/>
          </p:cNvSpPr>
          <p:nvPr/>
        </p:nvSpPr>
        <p:spPr>
          <a:xfrm>
            <a:off x="1411560" y="4268688"/>
            <a:ext cx="6400800" cy="1752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…la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comprensione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della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struttura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 del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problema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ci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porterà</a:t>
            </a:r>
            <a:r>
              <a:rPr lang="en-US" sz="2400" dirty="0" smtClean="0">
                <a:latin typeface="Comic Sans MS" pitchFamily="66" charset="0"/>
              </a:rPr>
              <a:t> a </a:t>
            </a:r>
            <a:r>
              <a:rPr lang="en-US" sz="2400" dirty="0" err="1" smtClean="0">
                <a:latin typeface="Comic Sans MS" pitchFamily="66" charset="0"/>
              </a:rPr>
              <a:t>sviluppare</a:t>
            </a:r>
            <a:r>
              <a:rPr lang="en-US" sz="2400" dirty="0" smtClean="0">
                <a:latin typeface="Comic Sans MS" pitchFamily="66" charset="0"/>
              </a:rPr>
              <a:t> un </a:t>
            </a:r>
            <a:r>
              <a:rPr lang="en-US" sz="2400" dirty="0" err="1" smtClean="0">
                <a:solidFill>
                  <a:srgbClr val="C00000"/>
                </a:solidFill>
                <a:latin typeface="Comic Sans MS" pitchFamily="66" charset="0"/>
              </a:rPr>
              <a:t>nuovo</a:t>
            </a:r>
            <a:r>
              <a:rPr lang="en-US" sz="2400" dirty="0" smtClean="0">
                <a:solidFill>
                  <a:srgbClr val="C00000"/>
                </a:solidFill>
                <a:latin typeface="Comic Sans MS" pitchFamily="66" charset="0"/>
              </a:rPr>
              <a:t> </a:t>
            </a:r>
            <a:r>
              <a:rPr lang="en-US" sz="2400" dirty="0" err="1" smtClean="0">
                <a:solidFill>
                  <a:srgbClr val="C00000"/>
                </a:solidFill>
                <a:latin typeface="Comic Sans MS" pitchFamily="66" charset="0"/>
              </a:rPr>
              <a:t>approccio</a:t>
            </a:r>
            <a:r>
              <a:rPr lang="en-US" sz="2400" dirty="0" smtClean="0">
                <a:latin typeface="Comic Sans MS" pitchFamily="66" charset="0"/>
              </a:rPr>
              <a:t>.</a:t>
            </a: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Comic Sans MS" pitchFamily="66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4" name="Rectangle 2"/>
          <p:cNvSpPr>
            <a:spLocks noChangeArrowheads="1"/>
          </p:cNvSpPr>
          <p:nvPr/>
        </p:nvSpPr>
        <p:spPr bwMode="black">
          <a:xfrm>
            <a:off x="457200" y="188640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r" eaLnBrk="1" hangingPunct="1">
              <a:spcBef>
                <a:spcPct val="20000"/>
              </a:spcBef>
            </a:pPr>
            <a:r>
              <a:rPr lang="it-IT" altLang="it-IT" sz="2800" b="1" dirty="0" smtClean="0">
                <a:solidFill>
                  <a:srgbClr val="3366FF"/>
                </a:solidFill>
                <a:latin typeface="Comic Sans MS" pitchFamily="66" charset="0"/>
              </a:rPr>
              <a:t>cercando un nuovo approccio</a:t>
            </a:r>
            <a:endParaRPr lang="it-IT" altLang="it-IT" sz="2800" b="1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31" name="Text Box 3"/>
          <p:cNvSpPr txBox="1">
            <a:spLocks noChangeArrowheads="1"/>
          </p:cNvSpPr>
          <p:nvPr/>
        </p:nvSpPr>
        <p:spPr bwMode="auto">
          <a:xfrm>
            <a:off x="24863" y="764704"/>
            <a:ext cx="8972426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altLang="it-IT" sz="2200" b="1" dirty="0" smtClean="0">
                <a:solidFill>
                  <a:srgbClr val="C00000"/>
                </a:solidFill>
                <a:latin typeface="Comic Sans MS" pitchFamily="66" charset="0"/>
              </a:rPr>
              <a:t>passaggio critico: </a:t>
            </a:r>
            <a:r>
              <a:rPr lang="it-IT" altLang="it-IT" sz="2200" dirty="0" smtClean="0">
                <a:latin typeface="Comic Sans MS" pitchFamily="66" charset="0"/>
              </a:rPr>
              <a:t>ragionare sulla struttura/proprietà della soluzione (ottima) del problema.</a:t>
            </a:r>
            <a:endParaRPr lang="en-US" sz="2200" dirty="0">
              <a:latin typeface="Comic Sans MS" pitchFamily="66" charset="0"/>
            </a:endParaRPr>
          </a:p>
        </p:txBody>
      </p:sp>
      <p:sp>
        <p:nvSpPr>
          <p:cNvPr id="32" name="Text Box 4"/>
          <p:cNvSpPr txBox="1">
            <a:spLocks noChangeArrowheads="1"/>
          </p:cNvSpPr>
          <p:nvPr/>
        </p:nvSpPr>
        <p:spPr bwMode="auto">
          <a:xfrm>
            <a:off x="36513" y="3717032"/>
            <a:ext cx="8783959" cy="16405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noAutofit/>
          </a:bodyPr>
          <a:lstStyle/>
          <a:p>
            <a:r>
              <a:rPr lang="it-IT" altLang="it-IT" sz="2200" b="1" dirty="0" smtClean="0">
                <a:solidFill>
                  <a:srgbClr val="C00000"/>
                </a:solidFill>
                <a:latin typeface="Comic Sans MS" pitchFamily="66" charset="0"/>
              </a:rPr>
              <a:t>obiettivo: </a:t>
            </a:r>
            <a:r>
              <a:rPr lang="it-IT" altLang="it-IT" sz="2200" dirty="0" smtClean="0">
                <a:latin typeface="Comic Sans MS" pitchFamily="66" charset="0"/>
              </a:rPr>
              <a:t>esprimere la </a:t>
            </a:r>
            <a:r>
              <a:rPr lang="it-IT" altLang="it-IT" sz="2200" dirty="0" smtClean="0">
                <a:solidFill>
                  <a:srgbClr val="3366FF"/>
                </a:solidFill>
                <a:latin typeface="Comic Sans MS" pitchFamily="66" charset="0"/>
              </a:rPr>
              <a:t>soluzione del problema</a:t>
            </a:r>
            <a:r>
              <a:rPr lang="it-IT" altLang="it-IT" sz="2200" dirty="0" smtClean="0">
                <a:latin typeface="Comic Sans MS" pitchFamily="66" charset="0"/>
              </a:rPr>
              <a:t> come combinazione di </a:t>
            </a:r>
            <a:r>
              <a:rPr lang="it-IT" altLang="it-IT" sz="2200" dirty="0" smtClean="0">
                <a:solidFill>
                  <a:srgbClr val="3366FF"/>
                </a:solidFill>
                <a:latin typeface="Comic Sans MS" pitchFamily="66" charset="0"/>
              </a:rPr>
              <a:t>soluzioni di (opportuni) sottoproblemi</a:t>
            </a:r>
            <a:r>
              <a:rPr lang="it-IT" altLang="it-IT" sz="2200" dirty="0" smtClean="0">
                <a:latin typeface="Comic Sans MS" pitchFamily="66" charset="0"/>
              </a:rPr>
              <a:t>. Se le combinazioni sono “poche” possiamo cercare la combinazione giusta per forza bruta.</a:t>
            </a:r>
          </a:p>
        </p:txBody>
      </p:sp>
      <p:sp>
        <p:nvSpPr>
          <p:cNvPr id="33" name="Text Box 4"/>
          <p:cNvSpPr txBox="1">
            <a:spLocks noChangeArrowheads="1"/>
          </p:cNvSpPr>
          <p:nvPr/>
        </p:nvSpPr>
        <p:spPr bwMode="auto">
          <a:xfrm>
            <a:off x="1043607" y="1700808"/>
            <a:ext cx="8136905" cy="7764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noAutofit/>
          </a:bodyPr>
          <a:lstStyle/>
          <a:p>
            <a:r>
              <a:rPr lang="it-IT" altLang="it-IT" sz="2000" dirty="0" smtClean="0">
                <a:solidFill>
                  <a:srgbClr val="3366FF"/>
                </a:solidFill>
                <a:latin typeface="Comic Sans MS" pitchFamily="66" charset="0"/>
              </a:rPr>
              <a:t>in termini di soluzioni (ottime) di sottoproblemi più “piccoli” </a:t>
            </a:r>
          </a:p>
        </p:txBody>
      </p:sp>
      <p:sp>
        <p:nvSpPr>
          <p:cNvPr id="34" name="Text Box 4"/>
          <p:cNvSpPr txBox="1">
            <a:spLocks noChangeArrowheads="1"/>
          </p:cNvSpPr>
          <p:nvPr/>
        </p:nvSpPr>
        <p:spPr bwMode="auto">
          <a:xfrm>
            <a:off x="1043608" y="2348880"/>
            <a:ext cx="8136905" cy="7764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noAutofit/>
          </a:bodyPr>
          <a:lstStyle/>
          <a:p>
            <a:r>
              <a:rPr lang="it-IT" altLang="it-IT" sz="2000" dirty="0" smtClean="0">
                <a:solidFill>
                  <a:srgbClr val="3366FF"/>
                </a:solidFill>
                <a:latin typeface="Comic Sans MS" pitchFamily="66" charset="0"/>
              </a:rPr>
              <a:t>non davvero diverso da come si ragiona implicitamente quando si usa la tecnica del </a:t>
            </a:r>
            <a:r>
              <a:rPr lang="it-IT" altLang="it-IT" sz="2000" dirty="0" err="1" smtClean="0">
                <a:solidFill>
                  <a:srgbClr val="3366FF"/>
                </a:solidFill>
                <a:latin typeface="Comic Sans MS" pitchFamily="66" charset="0"/>
              </a:rPr>
              <a:t>divide-et-impera</a:t>
            </a:r>
            <a:endParaRPr lang="it-IT" altLang="it-IT" sz="2000" dirty="0" smtClean="0">
              <a:solidFill>
                <a:srgbClr val="3366FF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  <p:bldP spid="33" grpId="0"/>
      <p:bldP spid="3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800" dirty="0" err="1" smtClean="0">
                <a:solidFill>
                  <a:srgbClr val="3366FF"/>
                </a:solidFill>
                <a:latin typeface="Comic Sans MS" pitchFamily="66" charset="0"/>
              </a:rPr>
              <a:t>Programmazione</a:t>
            </a:r>
            <a:r>
              <a:rPr lang="en-US" sz="48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4800" dirty="0" err="1" smtClean="0">
                <a:solidFill>
                  <a:srgbClr val="3366FF"/>
                </a:solidFill>
                <a:latin typeface="Comic Sans MS" pitchFamily="66" charset="0"/>
              </a:rPr>
              <a:t>dinamica</a:t>
            </a:r>
            <a:endParaRPr lang="en-US" sz="48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>
                <a:solidFill>
                  <a:srgbClr val="FF0000"/>
                </a:solidFill>
                <a:latin typeface="Comic Sans MS" pitchFamily="66" charset="0"/>
              </a:rPr>
              <a:t>una</a:t>
            </a:r>
            <a:r>
              <a:rPr lang="en-US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Comic Sans MS" pitchFamily="66" charset="0"/>
              </a:rPr>
              <a:t>tecnica</a:t>
            </a:r>
            <a:r>
              <a:rPr lang="en-US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Comic Sans MS" pitchFamily="66" charset="0"/>
              </a:rPr>
              <a:t>di</a:t>
            </a:r>
            <a:r>
              <a:rPr lang="en-US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Comic Sans MS" pitchFamily="66" charset="0"/>
              </a:rPr>
              <a:t>progettazione</a:t>
            </a:r>
            <a:r>
              <a:rPr lang="en-US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Comic Sans MS" pitchFamily="66" charset="0"/>
              </a:rPr>
              <a:t>algoritmica</a:t>
            </a:r>
            <a:r>
              <a:rPr lang="en-US" dirty="0" smtClean="0">
                <a:solidFill>
                  <a:srgbClr val="FF0000"/>
                </a:solidFill>
                <a:latin typeface="Comic Sans MS" pitchFamily="66" charset="0"/>
              </a:rPr>
              <a:t> molto </a:t>
            </a:r>
            <a:r>
              <a:rPr lang="en-US" dirty="0" err="1" smtClean="0">
                <a:solidFill>
                  <a:srgbClr val="FF0000"/>
                </a:solidFill>
                <a:latin typeface="Comic Sans MS" pitchFamily="66" charset="0"/>
              </a:rPr>
              <a:t>potente</a:t>
            </a:r>
            <a:endParaRPr lang="en-US" dirty="0">
              <a:solidFill>
                <a:srgbClr val="FF0000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Line 43"/>
          <p:cNvSpPr>
            <a:spLocks noChangeShapeType="1"/>
          </p:cNvSpPr>
          <p:nvPr/>
        </p:nvSpPr>
        <p:spPr bwMode="auto">
          <a:xfrm flipH="1">
            <a:off x="3203848" y="5005005"/>
            <a:ext cx="533400" cy="0"/>
          </a:xfrm>
          <a:prstGeom prst="line">
            <a:avLst/>
          </a:prstGeom>
          <a:noFill/>
          <a:ln w="19050" cap="sq">
            <a:solidFill>
              <a:schemeClr val="tx1"/>
            </a:solidFill>
            <a:round/>
            <a:headEnd type="none" w="sm" len="sm"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40964" name="Rectangle 2"/>
          <p:cNvSpPr>
            <a:spLocks noChangeArrowheads="1"/>
          </p:cNvSpPr>
          <p:nvPr/>
        </p:nvSpPr>
        <p:spPr bwMode="black">
          <a:xfrm>
            <a:off x="457200" y="188640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r" eaLnBrk="1" hangingPunct="1">
              <a:spcBef>
                <a:spcPct val="20000"/>
              </a:spcBef>
            </a:pPr>
            <a:r>
              <a:rPr lang="it-IT" altLang="it-IT" sz="2800" b="1" dirty="0" smtClean="0">
                <a:solidFill>
                  <a:srgbClr val="3366FF"/>
                </a:solidFill>
                <a:latin typeface="Comic Sans MS" pitchFamily="66" charset="0"/>
              </a:rPr>
              <a:t>ragionando sulla struttura della soluzione</a:t>
            </a:r>
            <a:endParaRPr lang="it-IT" altLang="it-IT" sz="2800" b="1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31" name="Text Box 3"/>
          <p:cNvSpPr txBox="1">
            <a:spLocks noChangeArrowheads="1"/>
          </p:cNvSpPr>
          <p:nvPr/>
        </p:nvSpPr>
        <p:spPr bwMode="auto">
          <a:xfrm>
            <a:off x="24863" y="764704"/>
            <a:ext cx="8972426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altLang="it-IT" sz="2200" dirty="0" smtClean="0">
                <a:latin typeface="Comic Sans MS" pitchFamily="66" charset="0"/>
              </a:rPr>
              <a:t>sia </a:t>
            </a:r>
            <a:r>
              <a:rPr lang="it-IT" altLang="it-IT" sz="2200" dirty="0" err="1" smtClean="0">
                <a:solidFill>
                  <a:srgbClr val="3366FF"/>
                </a:solidFill>
                <a:latin typeface="Comic Sans MS" pitchFamily="66" charset="0"/>
              </a:rPr>
              <a:t>S*</a:t>
            </a:r>
            <a:r>
              <a:rPr lang="it-IT" altLang="it-IT" sz="2200" dirty="0" smtClean="0">
                <a:latin typeface="Comic Sans MS" pitchFamily="66" charset="0"/>
              </a:rPr>
              <a:t> la soluzione ottima, ovvero l’</a:t>
            </a:r>
            <a:r>
              <a:rPr lang="it-IT" altLang="it-IT" sz="2200" dirty="0" err="1" smtClean="0">
                <a:latin typeface="Comic Sans MS" pitchFamily="66" charset="0"/>
              </a:rPr>
              <a:t>II</a:t>
            </a:r>
            <a:r>
              <a:rPr lang="it-IT" altLang="it-IT" sz="2200" dirty="0" smtClean="0">
                <a:latin typeface="Comic Sans MS" pitchFamily="66" charset="0"/>
              </a:rPr>
              <a:t> di peso massimo di </a:t>
            </a:r>
            <a:r>
              <a:rPr lang="it-IT" altLang="it-IT" sz="2200" dirty="0" smtClean="0">
                <a:solidFill>
                  <a:srgbClr val="3366FF"/>
                </a:solidFill>
                <a:latin typeface="Comic Sans MS" pitchFamily="66" charset="0"/>
              </a:rPr>
              <a:t>G</a:t>
            </a:r>
            <a:r>
              <a:rPr lang="it-IT" altLang="it-IT" sz="2200" dirty="0" smtClean="0">
                <a:latin typeface="Comic Sans MS" pitchFamily="66" charset="0"/>
              </a:rPr>
              <a:t>. Considera l’ultimo nodo </a:t>
            </a:r>
            <a:r>
              <a:rPr lang="it-IT" altLang="it-IT" sz="2200" dirty="0" err="1" smtClean="0">
                <a:solidFill>
                  <a:srgbClr val="3366FF"/>
                </a:solidFill>
                <a:latin typeface="Comic Sans MS" pitchFamily="66" charset="0"/>
              </a:rPr>
              <a:t>v</a:t>
            </a:r>
            <a:r>
              <a:rPr lang="it-IT" altLang="it-IT" sz="2200" baseline="-25000" dirty="0" err="1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200" dirty="0" smtClean="0">
                <a:latin typeface="Comic Sans MS" pitchFamily="66" charset="0"/>
              </a:rPr>
              <a:t> di </a:t>
            </a:r>
            <a:r>
              <a:rPr lang="it-IT" altLang="it-IT" sz="2200" dirty="0" smtClean="0">
                <a:solidFill>
                  <a:srgbClr val="3366FF"/>
                </a:solidFill>
                <a:latin typeface="Comic Sans MS" pitchFamily="66" charset="0"/>
              </a:rPr>
              <a:t>G</a:t>
            </a:r>
            <a:r>
              <a:rPr lang="it-IT" altLang="it-IT" sz="2200" dirty="0" smtClean="0">
                <a:latin typeface="Comic Sans MS" pitchFamily="66" charset="0"/>
              </a:rPr>
              <a:t>.</a:t>
            </a:r>
            <a:endParaRPr lang="en-US" sz="2200" dirty="0">
              <a:latin typeface="Comic Sans MS" pitchFamily="66" charset="0"/>
            </a:endParaRPr>
          </a:p>
        </p:txBody>
      </p:sp>
      <p:sp>
        <p:nvSpPr>
          <p:cNvPr id="32" name="Text Box 4"/>
          <p:cNvSpPr txBox="1">
            <a:spLocks noChangeArrowheads="1"/>
          </p:cNvSpPr>
          <p:nvPr/>
        </p:nvSpPr>
        <p:spPr bwMode="auto">
          <a:xfrm>
            <a:off x="0" y="1556792"/>
            <a:ext cx="8783959" cy="57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noAutofit/>
          </a:bodyPr>
          <a:lstStyle/>
          <a:p>
            <a:r>
              <a:rPr lang="it-IT" altLang="it-IT" sz="2200" b="1" dirty="0" smtClean="0">
                <a:solidFill>
                  <a:srgbClr val="C00000"/>
                </a:solidFill>
                <a:latin typeface="Comic Sans MS" pitchFamily="66" charset="0"/>
              </a:rPr>
              <a:t>osservazione: </a:t>
            </a:r>
            <a:r>
              <a:rPr lang="it-IT" altLang="it-IT" sz="2200" dirty="0" smtClean="0">
                <a:latin typeface="Comic Sans MS" pitchFamily="66" charset="0"/>
              </a:rPr>
              <a:t> </a:t>
            </a:r>
            <a:r>
              <a:rPr lang="it-IT" altLang="it-IT" sz="2200" dirty="0" err="1" smtClean="0">
                <a:solidFill>
                  <a:srgbClr val="3366FF"/>
                </a:solidFill>
                <a:latin typeface="Comic Sans MS" pitchFamily="66" charset="0"/>
              </a:rPr>
              <a:t>v</a:t>
            </a:r>
            <a:r>
              <a:rPr lang="it-IT" altLang="it-IT" sz="2200" baseline="-25000" dirty="0" err="1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200" dirty="0" smtClean="0">
                <a:latin typeface="Comic Sans MS" pitchFamily="66" charset="0"/>
                <a:sym typeface="Symbol"/>
              </a:rPr>
              <a:t></a:t>
            </a:r>
            <a:r>
              <a:rPr lang="it-IT" altLang="it-IT" sz="2200" dirty="0" err="1" smtClean="0">
                <a:solidFill>
                  <a:srgbClr val="3366FF"/>
                </a:solidFill>
                <a:latin typeface="Comic Sans MS" pitchFamily="66" charset="0"/>
              </a:rPr>
              <a:t>S*</a:t>
            </a:r>
            <a:r>
              <a:rPr lang="it-IT" altLang="it-IT" sz="22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it-IT" altLang="it-IT" sz="2200" dirty="0" smtClean="0">
                <a:latin typeface="Comic Sans MS" pitchFamily="66" charset="0"/>
              </a:rPr>
              <a:t>o </a:t>
            </a:r>
            <a:r>
              <a:rPr lang="it-IT" altLang="it-IT" sz="2200" dirty="0" err="1" smtClean="0">
                <a:solidFill>
                  <a:srgbClr val="3366FF"/>
                </a:solidFill>
                <a:latin typeface="Comic Sans MS" pitchFamily="66" charset="0"/>
              </a:rPr>
              <a:t>v</a:t>
            </a:r>
            <a:r>
              <a:rPr lang="it-IT" altLang="it-IT" sz="2200" baseline="-25000" dirty="0" err="1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200" dirty="0" smtClean="0">
                <a:latin typeface="Comic Sans MS" pitchFamily="66" charset="0"/>
                <a:sym typeface="Symbol"/>
              </a:rPr>
              <a:t></a:t>
            </a:r>
            <a:r>
              <a:rPr lang="it-IT" altLang="it-IT" sz="2200" dirty="0" err="1" smtClean="0">
                <a:solidFill>
                  <a:srgbClr val="3366FF"/>
                </a:solidFill>
                <a:latin typeface="Comic Sans MS" pitchFamily="66" charset="0"/>
              </a:rPr>
              <a:t>S*</a:t>
            </a:r>
            <a:endParaRPr lang="it-IT" altLang="it-IT" sz="2200" dirty="0" smtClean="0">
              <a:latin typeface="Comic Sans MS" pitchFamily="66" charset="0"/>
            </a:endParaRPr>
          </a:p>
        </p:txBody>
      </p:sp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-36512" y="2132857"/>
            <a:ext cx="8783959" cy="4320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noAutofit/>
          </a:bodyPr>
          <a:lstStyle/>
          <a:p>
            <a:r>
              <a:rPr lang="it-IT" altLang="it-IT" sz="2200" b="1" dirty="0" smtClean="0">
                <a:solidFill>
                  <a:srgbClr val="C00000"/>
                </a:solidFill>
                <a:latin typeface="Comic Sans MS" pitchFamily="66" charset="0"/>
              </a:rPr>
              <a:t>caso 1: </a:t>
            </a:r>
            <a:r>
              <a:rPr lang="it-IT" altLang="it-IT" sz="2200" dirty="0" err="1" smtClean="0">
                <a:solidFill>
                  <a:srgbClr val="3366FF"/>
                </a:solidFill>
                <a:latin typeface="Comic Sans MS" pitchFamily="66" charset="0"/>
              </a:rPr>
              <a:t>v</a:t>
            </a:r>
            <a:r>
              <a:rPr lang="it-IT" altLang="it-IT" sz="2200" baseline="-25000" dirty="0" err="1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200" dirty="0" smtClean="0">
                <a:latin typeface="Comic Sans MS" pitchFamily="66" charset="0"/>
                <a:sym typeface="Symbol"/>
              </a:rPr>
              <a:t></a:t>
            </a:r>
            <a:r>
              <a:rPr lang="it-IT" altLang="it-IT" sz="2200" dirty="0" err="1" smtClean="0">
                <a:solidFill>
                  <a:srgbClr val="3366FF"/>
                </a:solidFill>
                <a:latin typeface="Comic Sans MS" pitchFamily="66" charset="0"/>
              </a:rPr>
              <a:t>S*</a:t>
            </a:r>
            <a:r>
              <a:rPr lang="it-IT" altLang="it-IT" sz="2200" b="1" dirty="0" smtClean="0">
                <a:solidFill>
                  <a:srgbClr val="C00000"/>
                </a:solidFill>
                <a:latin typeface="Comic Sans MS" pitchFamily="66" charset="0"/>
              </a:rPr>
              <a:t> </a:t>
            </a:r>
          </a:p>
        </p:txBody>
      </p:sp>
      <p:sp>
        <p:nvSpPr>
          <p:cNvPr id="9" name="Text Box 4"/>
          <p:cNvSpPr txBox="1">
            <a:spLocks noChangeArrowheads="1"/>
          </p:cNvSpPr>
          <p:nvPr/>
        </p:nvSpPr>
        <p:spPr bwMode="auto">
          <a:xfrm>
            <a:off x="-36512" y="3284984"/>
            <a:ext cx="8783959" cy="1080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noAutofit/>
          </a:bodyPr>
          <a:lstStyle/>
          <a:p>
            <a:r>
              <a:rPr lang="it-IT" altLang="it-IT" sz="2200" dirty="0" smtClean="0">
                <a:latin typeface="Comic Sans MS" pitchFamily="66" charset="0"/>
              </a:rPr>
              <a:t>se esistesse una soluzione </a:t>
            </a:r>
            <a:r>
              <a:rPr lang="it-IT" altLang="it-IT" sz="2200" dirty="0" smtClean="0">
                <a:solidFill>
                  <a:srgbClr val="3366FF"/>
                </a:solidFill>
                <a:latin typeface="Comic Sans MS" pitchFamily="66" charset="0"/>
              </a:rPr>
              <a:t>S</a:t>
            </a:r>
            <a:r>
              <a:rPr lang="it-IT" altLang="it-IT" sz="2200" dirty="0" smtClean="0">
                <a:latin typeface="Comic Sans MS" pitchFamily="66" charset="0"/>
              </a:rPr>
              <a:t> migliore per </a:t>
            </a:r>
            <a:r>
              <a:rPr lang="it-IT" altLang="it-IT" sz="2200" dirty="0" smtClean="0">
                <a:solidFill>
                  <a:srgbClr val="3366FF"/>
                </a:solidFill>
                <a:latin typeface="Comic Sans MS" pitchFamily="66" charset="0"/>
              </a:rPr>
              <a:t>G’</a:t>
            </a:r>
            <a:r>
              <a:rPr lang="it-IT" altLang="it-IT" sz="2200" dirty="0" smtClean="0">
                <a:latin typeface="Comic Sans MS" pitchFamily="66" charset="0"/>
              </a:rPr>
              <a:t>, </a:t>
            </a:r>
            <a:r>
              <a:rPr lang="it-IT" altLang="it-IT" sz="2200" dirty="0" smtClean="0">
                <a:solidFill>
                  <a:srgbClr val="3366FF"/>
                </a:solidFill>
                <a:latin typeface="Comic Sans MS" pitchFamily="66" charset="0"/>
              </a:rPr>
              <a:t>S</a:t>
            </a:r>
            <a:r>
              <a:rPr lang="it-IT" altLang="it-IT" sz="2200" dirty="0" smtClean="0">
                <a:latin typeface="Comic Sans MS" pitchFamily="66" charset="0"/>
              </a:rPr>
              <a:t> sarebbe migliore anche per </a:t>
            </a:r>
            <a:r>
              <a:rPr lang="it-IT" altLang="it-IT" sz="2200" dirty="0" smtClean="0">
                <a:solidFill>
                  <a:srgbClr val="3366FF"/>
                </a:solidFill>
                <a:latin typeface="Comic Sans MS" pitchFamily="66" charset="0"/>
              </a:rPr>
              <a:t>G</a:t>
            </a:r>
            <a:r>
              <a:rPr lang="it-IT" altLang="it-IT" sz="2200" dirty="0" smtClean="0">
                <a:latin typeface="Comic Sans MS" pitchFamily="66" charset="0"/>
              </a:rPr>
              <a:t>: assurdo!</a:t>
            </a:r>
          </a:p>
        </p:txBody>
      </p:sp>
      <p:sp>
        <p:nvSpPr>
          <p:cNvPr id="10" name="Oval 36"/>
          <p:cNvSpPr>
            <a:spLocks noChangeArrowheads="1"/>
          </p:cNvSpPr>
          <p:nvPr/>
        </p:nvSpPr>
        <p:spPr bwMode="auto">
          <a:xfrm>
            <a:off x="2027412" y="4834026"/>
            <a:ext cx="381000" cy="381000"/>
          </a:xfrm>
          <a:prstGeom prst="ellipse">
            <a:avLst/>
          </a:prstGeom>
          <a:solidFill>
            <a:srgbClr val="00E4A8"/>
          </a:solidFill>
          <a:ln w="12700" cap="sq">
            <a:solidFill>
              <a:schemeClr val="tx1"/>
            </a:solidFill>
            <a:round/>
            <a:headEnd type="none" w="sm" len="sm"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1" name="Oval 37"/>
          <p:cNvSpPr>
            <a:spLocks noChangeArrowheads="1"/>
          </p:cNvSpPr>
          <p:nvPr/>
        </p:nvSpPr>
        <p:spPr bwMode="auto">
          <a:xfrm>
            <a:off x="5249416" y="4834026"/>
            <a:ext cx="381000" cy="381000"/>
          </a:xfrm>
          <a:prstGeom prst="ellipse">
            <a:avLst/>
          </a:prstGeom>
          <a:solidFill>
            <a:srgbClr val="00E4A8"/>
          </a:solidFill>
          <a:ln w="12700" cap="sq">
            <a:solidFill>
              <a:schemeClr val="tx1"/>
            </a:solidFill>
            <a:round/>
            <a:headEnd type="none" w="sm" len="sm"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2" name="Oval 39"/>
          <p:cNvSpPr>
            <a:spLocks noChangeArrowheads="1"/>
          </p:cNvSpPr>
          <p:nvPr/>
        </p:nvSpPr>
        <p:spPr bwMode="auto">
          <a:xfrm>
            <a:off x="2865612" y="4834026"/>
            <a:ext cx="381000" cy="381000"/>
          </a:xfrm>
          <a:prstGeom prst="ellipse">
            <a:avLst/>
          </a:prstGeom>
          <a:solidFill>
            <a:srgbClr val="00E4A8"/>
          </a:solidFill>
          <a:ln w="12700" cap="sq">
            <a:solidFill>
              <a:schemeClr val="tx1"/>
            </a:solidFill>
            <a:round/>
            <a:headEnd type="none" w="sm" len="sm"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3" name="Line 40"/>
          <p:cNvSpPr>
            <a:spLocks noChangeShapeType="1"/>
          </p:cNvSpPr>
          <p:nvPr/>
        </p:nvSpPr>
        <p:spPr bwMode="auto">
          <a:xfrm>
            <a:off x="2419524" y="5030876"/>
            <a:ext cx="431800" cy="0"/>
          </a:xfrm>
          <a:prstGeom prst="line">
            <a:avLst/>
          </a:prstGeom>
          <a:noFill/>
          <a:ln w="19050" cap="sq">
            <a:solidFill>
              <a:schemeClr val="tx1"/>
            </a:solidFill>
            <a:round/>
            <a:headEnd type="none" w="sm" len="sm"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4" name="Line 43"/>
          <p:cNvSpPr>
            <a:spLocks noChangeShapeType="1"/>
          </p:cNvSpPr>
          <p:nvPr/>
        </p:nvSpPr>
        <p:spPr bwMode="auto">
          <a:xfrm flipH="1">
            <a:off x="4716016" y="4986426"/>
            <a:ext cx="533400" cy="0"/>
          </a:xfrm>
          <a:prstGeom prst="line">
            <a:avLst/>
          </a:prstGeom>
          <a:noFill/>
          <a:ln w="19050" cap="sq">
            <a:solidFill>
              <a:schemeClr val="tx1"/>
            </a:solidFill>
            <a:round/>
            <a:headEnd type="none" w="sm" len="sm"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5" name="Oval 46"/>
          <p:cNvSpPr>
            <a:spLocks noChangeArrowheads="1"/>
          </p:cNvSpPr>
          <p:nvPr/>
        </p:nvSpPr>
        <p:spPr bwMode="auto">
          <a:xfrm>
            <a:off x="1187624" y="4829090"/>
            <a:ext cx="381000" cy="381000"/>
          </a:xfrm>
          <a:prstGeom prst="ellipse">
            <a:avLst/>
          </a:prstGeom>
          <a:solidFill>
            <a:srgbClr val="00E4A8"/>
          </a:solidFill>
          <a:ln w="12700" cap="sq">
            <a:solidFill>
              <a:schemeClr val="tx1"/>
            </a:solidFill>
            <a:round/>
            <a:headEnd type="none" w="sm" len="sm"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6" name="Oval 47"/>
          <p:cNvSpPr>
            <a:spLocks noChangeArrowheads="1"/>
          </p:cNvSpPr>
          <p:nvPr/>
        </p:nvSpPr>
        <p:spPr bwMode="auto">
          <a:xfrm>
            <a:off x="6084441" y="4836705"/>
            <a:ext cx="381000" cy="381000"/>
          </a:xfrm>
          <a:prstGeom prst="ellipse">
            <a:avLst/>
          </a:prstGeom>
          <a:solidFill>
            <a:srgbClr val="00E4A8"/>
          </a:solidFill>
          <a:ln w="12700" cap="sq">
            <a:solidFill>
              <a:schemeClr val="tx1"/>
            </a:solidFill>
            <a:round/>
            <a:headEnd type="none" w="sm" len="sm"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7" name="Line 48"/>
          <p:cNvSpPr>
            <a:spLocks noChangeShapeType="1"/>
          </p:cNvSpPr>
          <p:nvPr/>
        </p:nvSpPr>
        <p:spPr bwMode="auto">
          <a:xfrm flipH="1" flipV="1">
            <a:off x="1547664" y="5045113"/>
            <a:ext cx="504056" cy="1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8" name="Line 49"/>
          <p:cNvSpPr>
            <a:spLocks noChangeShapeType="1"/>
          </p:cNvSpPr>
          <p:nvPr/>
        </p:nvSpPr>
        <p:spPr bwMode="auto">
          <a:xfrm flipH="1">
            <a:off x="5609356" y="5011206"/>
            <a:ext cx="504056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9" name="Oval 47"/>
          <p:cNvSpPr>
            <a:spLocks noChangeArrowheads="1"/>
          </p:cNvSpPr>
          <p:nvPr/>
        </p:nvSpPr>
        <p:spPr bwMode="auto">
          <a:xfrm>
            <a:off x="6956548" y="4842038"/>
            <a:ext cx="381000" cy="381000"/>
          </a:xfrm>
          <a:prstGeom prst="ellipse">
            <a:avLst/>
          </a:prstGeom>
          <a:solidFill>
            <a:srgbClr val="00E4A8"/>
          </a:solidFill>
          <a:ln w="12700" cap="sq">
            <a:solidFill>
              <a:schemeClr val="tx1"/>
            </a:solidFill>
            <a:round/>
            <a:headEnd type="none" w="sm" len="sm"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20" name="Line 49"/>
          <p:cNvSpPr>
            <a:spLocks noChangeShapeType="1"/>
          </p:cNvSpPr>
          <p:nvPr/>
        </p:nvSpPr>
        <p:spPr bwMode="auto">
          <a:xfrm flipH="1">
            <a:off x="6478785" y="5001681"/>
            <a:ext cx="504056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1" name="CasellaDiTesto 20"/>
          <p:cNvSpPr txBox="1"/>
          <p:nvPr/>
        </p:nvSpPr>
        <p:spPr>
          <a:xfrm>
            <a:off x="1187624" y="5293076"/>
            <a:ext cx="4617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v</a:t>
            </a:r>
            <a:r>
              <a:rPr lang="en-US" sz="2000" baseline="-25000" dirty="0" smtClean="0">
                <a:latin typeface="Comic Sans MS" pitchFamily="66" charset="0"/>
              </a:rPr>
              <a:t>1</a:t>
            </a:r>
            <a:endParaRPr lang="en-US" sz="2000" baseline="-25000" dirty="0">
              <a:latin typeface="Comic Sans MS" pitchFamily="66" charset="0"/>
            </a:endParaRPr>
          </a:p>
        </p:txBody>
      </p:sp>
      <p:sp>
        <p:nvSpPr>
          <p:cNvPr id="27" name="CasellaDiTesto 26"/>
          <p:cNvSpPr txBox="1"/>
          <p:nvPr/>
        </p:nvSpPr>
        <p:spPr>
          <a:xfrm>
            <a:off x="2032637" y="5290614"/>
            <a:ext cx="4617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v</a:t>
            </a:r>
            <a:r>
              <a:rPr lang="en-US" sz="2000" baseline="-25000" dirty="0" smtClean="0">
                <a:latin typeface="Comic Sans MS" pitchFamily="66" charset="0"/>
              </a:rPr>
              <a:t>2</a:t>
            </a:r>
            <a:endParaRPr lang="en-US" sz="2000" baseline="-25000" dirty="0">
              <a:latin typeface="Comic Sans MS" pitchFamily="66" charset="0"/>
            </a:endParaRPr>
          </a:p>
        </p:txBody>
      </p:sp>
      <p:sp>
        <p:nvSpPr>
          <p:cNvPr id="29" name="CasellaDiTesto 28"/>
          <p:cNvSpPr txBox="1"/>
          <p:nvPr/>
        </p:nvSpPr>
        <p:spPr>
          <a:xfrm>
            <a:off x="3841287" y="4716973"/>
            <a:ext cx="7920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latin typeface="Comic Sans MS" pitchFamily="66" charset="0"/>
              </a:rPr>
              <a:t>. . . </a:t>
            </a:r>
            <a:endParaRPr lang="en-US" sz="2000" b="1" baseline="-25000" dirty="0">
              <a:latin typeface="Comic Sans MS" pitchFamily="66" charset="0"/>
            </a:endParaRPr>
          </a:p>
        </p:txBody>
      </p:sp>
      <p:sp>
        <p:nvSpPr>
          <p:cNvPr id="30" name="CasellaDiTesto 29"/>
          <p:cNvSpPr txBox="1"/>
          <p:nvPr/>
        </p:nvSpPr>
        <p:spPr>
          <a:xfrm>
            <a:off x="6990556" y="5333146"/>
            <a:ext cx="4617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 smtClean="0">
                <a:latin typeface="Comic Sans MS" pitchFamily="66" charset="0"/>
              </a:rPr>
              <a:t>v</a:t>
            </a:r>
            <a:r>
              <a:rPr lang="en-US" sz="2000" baseline="-25000" dirty="0" err="1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endParaRPr lang="en-US" sz="2000" baseline="-25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35" name="CasellaDiTesto 34"/>
          <p:cNvSpPr txBox="1"/>
          <p:nvPr/>
        </p:nvSpPr>
        <p:spPr>
          <a:xfrm>
            <a:off x="6084168" y="5333146"/>
            <a:ext cx="64807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v</a:t>
            </a:r>
            <a:r>
              <a:rPr lang="en-US" sz="2000" baseline="-25000" dirty="0" smtClean="0">
                <a:solidFill>
                  <a:srgbClr val="3366FF"/>
                </a:solidFill>
                <a:latin typeface="Comic Sans MS" pitchFamily="66" charset="0"/>
              </a:rPr>
              <a:t>n-1</a:t>
            </a:r>
            <a:endParaRPr lang="en-US" sz="2000" baseline="-25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36" name="Rettangolo arrotondato 35"/>
          <p:cNvSpPr/>
          <p:nvPr/>
        </p:nvSpPr>
        <p:spPr>
          <a:xfrm>
            <a:off x="827584" y="4581128"/>
            <a:ext cx="5904656" cy="1152128"/>
          </a:xfrm>
          <a:prstGeom prst="roundRect">
            <a:avLst/>
          </a:prstGeom>
          <a:solidFill>
            <a:schemeClr val="accent1">
              <a:alpha val="34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Text Box 4"/>
          <p:cNvSpPr txBox="1">
            <a:spLocks noChangeArrowheads="1"/>
          </p:cNvSpPr>
          <p:nvPr/>
        </p:nvSpPr>
        <p:spPr bwMode="auto">
          <a:xfrm>
            <a:off x="1691680" y="5733256"/>
            <a:ext cx="576064" cy="648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noAutofit/>
          </a:bodyPr>
          <a:lstStyle/>
          <a:p>
            <a:r>
              <a:rPr lang="it-IT" altLang="it-IT" sz="2800" dirty="0" smtClean="0">
                <a:solidFill>
                  <a:srgbClr val="3366FF"/>
                </a:solidFill>
                <a:latin typeface="Comic Sans MS" pitchFamily="66" charset="0"/>
              </a:rPr>
              <a:t>G’</a:t>
            </a:r>
            <a:endParaRPr lang="it-IT" altLang="it-IT" sz="2800" dirty="0" smtClean="0">
              <a:latin typeface="Comic Sans MS" pitchFamily="66" charset="0"/>
            </a:endParaRPr>
          </a:p>
        </p:txBody>
      </p:sp>
      <p:sp>
        <p:nvSpPr>
          <p:cNvPr id="26" name="Text Box 4"/>
          <p:cNvSpPr txBox="1">
            <a:spLocks noChangeArrowheads="1"/>
          </p:cNvSpPr>
          <p:nvPr/>
        </p:nvSpPr>
        <p:spPr bwMode="auto">
          <a:xfrm>
            <a:off x="-36512" y="2482263"/>
            <a:ext cx="8783959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noAutofit/>
          </a:bodyPr>
          <a:lstStyle/>
          <a:p>
            <a:r>
              <a:rPr lang="it-IT" altLang="it-IT" sz="2200" dirty="0" smtClean="0">
                <a:latin typeface="Comic Sans MS" pitchFamily="66" charset="0"/>
              </a:rPr>
              <a:t>considera </a:t>
            </a:r>
            <a:r>
              <a:rPr lang="it-IT" altLang="it-IT" sz="2200" dirty="0" smtClean="0">
                <a:solidFill>
                  <a:srgbClr val="3366FF"/>
                </a:solidFill>
                <a:latin typeface="Comic Sans MS" pitchFamily="66" charset="0"/>
              </a:rPr>
              <a:t>G’</a:t>
            </a:r>
            <a:r>
              <a:rPr lang="it-IT" altLang="it-IT" sz="2200" dirty="0" err="1" smtClean="0">
                <a:latin typeface="Comic Sans MS" pitchFamily="66" charset="0"/>
              </a:rPr>
              <a:t>=</a:t>
            </a:r>
            <a:r>
              <a:rPr lang="it-IT" altLang="it-IT" sz="2200" dirty="0" err="1" smtClean="0">
                <a:solidFill>
                  <a:srgbClr val="3366FF"/>
                </a:solidFill>
                <a:latin typeface="Comic Sans MS" pitchFamily="66" charset="0"/>
              </a:rPr>
              <a:t>G</a:t>
            </a:r>
            <a:r>
              <a:rPr lang="it-IT" altLang="it-IT" sz="2200" dirty="0" smtClean="0">
                <a:latin typeface="Comic Sans MS" pitchFamily="66" charset="0"/>
              </a:rPr>
              <a:t> – {</a:t>
            </a:r>
            <a:r>
              <a:rPr lang="it-IT" altLang="it-IT" sz="2200" dirty="0" err="1" smtClean="0">
                <a:solidFill>
                  <a:srgbClr val="3366FF"/>
                </a:solidFill>
                <a:latin typeface="Comic Sans MS" pitchFamily="66" charset="0"/>
              </a:rPr>
              <a:t>v</a:t>
            </a:r>
            <a:r>
              <a:rPr lang="it-IT" altLang="it-IT" sz="2200" baseline="-25000" dirty="0" err="1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200" dirty="0" smtClean="0">
                <a:latin typeface="Comic Sans MS" pitchFamily="66" charset="0"/>
              </a:rPr>
              <a:t>}.</a:t>
            </a:r>
          </a:p>
        </p:txBody>
      </p:sp>
      <p:sp>
        <p:nvSpPr>
          <p:cNvPr id="33" name="Text Box 4"/>
          <p:cNvSpPr txBox="1">
            <a:spLocks noChangeArrowheads="1"/>
          </p:cNvSpPr>
          <p:nvPr/>
        </p:nvSpPr>
        <p:spPr bwMode="auto">
          <a:xfrm>
            <a:off x="-36512" y="2852936"/>
            <a:ext cx="8783959" cy="5040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noAutofit/>
          </a:bodyPr>
          <a:lstStyle/>
          <a:p>
            <a:r>
              <a:rPr lang="it-IT" altLang="it-IT" sz="2200" dirty="0" smtClean="0">
                <a:latin typeface="Comic Sans MS" pitchFamily="66" charset="0"/>
              </a:rPr>
              <a:t>allora </a:t>
            </a:r>
            <a:r>
              <a:rPr lang="it-IT" altLang="it-IT" sz="2200" dirty="0" err="1" smtClean="0">
                <a:solidFill>
                  <a:srgbClr val="3366FF"/>
                </a:solidFill>
                <a:latin typeface="Comic Sans MS" pitchFamily="66" charset="0"/>
              </a:rPr>
              <a:t>S*</a:t>
            </a:r>
            <a:r>
              <a:rPr lang="it-IT" altLang="it-IT" sz="22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it-IT" altLang="it-IT" sz="2200" dirty="0" smtClean="0">
                <a:latin typeface="Comic Sans MS" pitchFamily="66" charset="0"/>
              </a:rPr>
              <a:t>è una soluzione ottima per </a:t>
            </a:r>
            <a:r>
              <a:rPr lang="it-IT" altLang="it-IT" sz="2200" dirty="0" smtClean="0">
                <a:solidFill>
                  <a:srgbClr val="3366FF"/>
                </a:solidFill>
                <a:latin typeface="Comic Sans MS" pitchFamily="66" charset="0"/>
              </a:rPr>
              <a:t>G’</a:t>
            </a:r>
            <a:r>
              <a:rPr lang="it-IT" altLang="it-IT" sz="2200" dirty="0" smtClean="0">
                <a:latin typeface="Comic Sans MS" pitchFamily="66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  <p:bldP spid="8" grpId="0"/>
      <p:bldP spid="9" grpId="0"/>
      <p:bldP spid="36" grpId="0" animBg="1"/>
      <p:bldP spid="37" grpId="0"/>
      <p:bldP spid="26" grpId="0"/>
      <p:bldP spid="33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Line 43"/>
          <p:cNvSpPr>
            <a:spLocks noChangeShapeType="1"/>
          </p:cNvSpPr>
          <p:nvPr/>
        </p:nvSpPr>
        <p:spPr bwMode="auto">
          <a:xfrm flipH="1">
            <a:off x="3203848" y="5005005"/>
            <a:ext cx="533400" cy="0"/>
          </a:xfrm>
          <a:prstGeom prst="line">
            <a:avLst/>
          </a:prstGeom>
          <a:noFill/>
          <a:ln w="19050" cap="sq">
            <a:solidFill>
              <a:schemeClr val="tx1"/>
            </a:solidFill>
            <a:round/>
            <a:headEnd type="none" w="sm" len="sm"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40964" name="Rectangle 2"/>
          <p:cNvSpPr>
            <a:spLocks noChangeArrowheads="1"/>
          </p:cNvSpPr>
          <p:nvPr/>
        </p:nvSpPr>
        <p:spPr bwMode="black">
          <a:xfrm>
            <a:off x="457200" y="188640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r" eaLnBrk="1" hangingPunct="1">
              <a:spcBef>
                <a:spcPct val="20000"/>
              </a:spcBef>
            </a:pPr>
            <a:r>
              <a:rPr lang="it-IT" altLang="it-IT" sz="2800" b="1" dirty="0" smtClean="0">
                <a:solidFill>
                  <a:srgbClr val="3366FF"/>
                </a:solidFill>
                <a:latin typeface="Comic Sans MS" pitchFamily="66" charset="0"/>
              </a:rPr>
              <a:t>ragionando sulla struttura della soluzione</a:t>
            </a:r>
            <a:endParaRPr lang="it-IT" altLang="it-IT" sz="2800" b="1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31" name="Text Box 3"/>
          <p:cNvSpPr txBox="1">
            <a:spLocks noChangeArrowheads="1"/>
          </p:cNvSpPr>
          <p:nvPr/>
        </p:nvSpPr>
        <p:spPr bwMode="auto">
          <a:xfrm>
            <a:off x="24863" y="764704"/>
            <a:ext cx="8972426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altLang="it-IT" sz="2200" dirty="0" smtClean="0">
                <a:latin typeface="Comic Sans MS" pitchFamily="66" charset="0"/>
              </a:rPr>
              <a:t>sia </a:t>
            </a:r>
            <a:r>
              <a:rPr lang="it-IT" altLang="it-IT" sz="2200" dirty="0" err="1" smtClean="0">
                <a:solidFill>
                  <a:srgbClr val="3366FF"/>
                </a:solidFill>
                <a:latin typeface="Comic Sans MS" pitchFamily="66" charset="0"/>
              </a:rPr>
              <a:t>S*</a:t>
            </a:r>
            <a:r>
              <a:rPr lang="it-IT" altLang="it-IT" sz="2200" dirty="0" smtClean="0">
                <a:latin typeface="Comic Sans MS" pitchFamily="66" charset="0"/>
              </a:rPr>
              <a:t> la soluzione ottima, ovvero l’</a:t>
            </a:r>
            <a:r>
              <a:rPr lang="it-IT" altLang="it-IT" sz="2200" dirty="0" err="1" smtClean="0">
                <a:latin typeface="Comic Sans MS" pitchFamily="66" charset="0"/>
              </a:rPr>
              <a:t>II</a:t>
            </a:r>
            <a:r>
              <a:rPr lang="it-IT" altLang="it-IT" sz="2200" dirty="0" smtClean="0">
                <a:latin typeface="Comic Sans MS" pitchFamily="66" charset="0"/>
              </a:rPr>
              <a:t> di peso massimo di G. Considera l’ultimo nodo </a:t>
            </a:r>
            <a:r>
              <a:rPr lang="it-IT" altLang="it-IT" sz="2200" dirty="0" err="1" smtClean="0">
                <a:solidFill>
                  <a:srgbClr val="3366FF"/>
                </a:solidFill>
                <a:latin typeface="Comic Sans MS" pitchFamily="66" charset="0"/>
              </a:rPr>
              <a:t>v</a:t>
            </a:r>
            <a:r>
              <a:rPr lang="it-IT" altLang="it-IT" sz="2200" baseline="-25000" dirty="0" err="1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200" dirty="0" smtClean="0">
                <a:latin typeface="Comic Sans MS" pitchFamily="66" charset="0"/>
              </a:rPr>
              <a:t> di </a:t>
            </a:r>
            <a:r>
              <a:rPr lang="it-IT" altLang="it-IT" sz="2200" dirty="0" smtClean="0">
                <a:solidFill>
                  <a:srgbClr val="3366FF"/>
                </a:solidFill>
                <a:latin typeface="Comic Sans MS" pitchFamily="66" charset="0"/>
              </a:rPr>
              <a:t>G</a:t>
            </a:r>
            <a:r>
              <a:rPr lang="it-IT" altLang="it-IT" sz="2200" dirty="0" smtClean="0">
                <a:latin typeface="Comic Sans MS" pitchFamily="66" charset="0"/>
              </a:rPr>
              <a:t>.</a:t>
            </a:r>
            <a:endParaRPr lang="en-US" sz="2200" dirty="0">
              <a:latin typeface="Comic Sans MS" pitchFamily="66" charset="0"/>
            </a:endParaRPr>
          </a:p>
        </p:txBody>
      </p:sp>
      <p:sp>
        <p:nvSpPr>
          <p:cNvPr id="32" name="Text Box 4"/>
          <p:cNvSpPr txBox="1">
            <a:spLocks noChangeArrowheads="1"/>
          </p:cNvSpPr>
          <p:nvPr/>
        </p:nvSpPr>
        <p:spPr bwMode="auto">
          <a:xfrm>
            <a:off x="0" y="1556792"/>
            <a:ext cx="8783959" cy="57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noAutofit/>
          </a:bodyPr>
          <a:lstStyle/>
          <a:p>
            <a:r>
              <a:rPr lang="it-IT" altLang="it-IT" sz="2200" b="1" dirty="0" smtClean="0">
                <a:solidFill>
                  <a:srgbClr val="C00000"/>
                </a:solidFill>
                <a:latin typeface="Comic Sans MS" pitchFamily="66" charset="0"/>
              </a:rPr>
              <a:t>osservazione:</a:t>
            </a:r>
            <a:r>
              <a:rPr lang="it-IT" altLang="it-IT" sz="2200" dirty="0" smtClean="0">
                <a:latin typeface="Comic Sans MS" pitchFamily="66" charset="0"/>
              </a:rPr>
              <a:t>  </a:t>
            </a:r>
            <a:r>
              <a:rPr lang="it-IT" altLang="it-IT" sz="2200" dirty="0" err="1" smtClean="0">
                <a:solidFill>
                  <a:srgbClr val="3366FF"/>
                </a:solidFill>
                <a:latin typeface="Comic Sans MS" pitchFamily="66" charset="0"/>
              </a:rPr>
              <a:t>v</a:t>
            </a:r>
            <a:r>
              <a:rPr lang="it-IT" altLang="it-IT" sz="2200" baseline="-25000" dirty="0" err="1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200" dirty="0" smtClean="0">
                <a:latin typeface="Comic Sans MS" pitchFamily="66" charset="0"/>
                <a:sym typeface="Symbol"/>
              </a:rPr>
              <a:t></a:t>
            </a:r>
            <a:r>
              <a:rPr lang="it-IT" altLang="it-IT" sz="2200" dirty="0" err="1" smtClean="0">
                <a:solidFill>
                  <a:srgbClr val="3366FF"/>
                </a:solidFill>
                <a:latin typeface="Comic Sans MS" pitchFamily="66" charset="0"/>
              </a:rPr>
              <a:t>S*</a:t>
            </a:r>
            <a:r>
              <a:rPr lang="it-IT" altLang="it-IT" sz="22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it-IT" altLang="it-IT" sz="2200" dirty="0" smtClean="0">
                <a:latin typeface="Comic Sans MS" pitchFamily="66" charset="0"/>
              </a:rPr>
              <a:t>o </a:t>
            </a:r>
            <a:r>
              <a:rPr lang="it-IT" altLang="it-IT" sz="2200" dirty="0" err="1" smtClean="0">
                <a:solidFill>
                  <a:srgbClr val="3366FF"/>
                </a:solidFill>
                <a:latin typeface="Comic Sans MS" pitchFamily="66" charset="0"/>
              </a:rPr>
              <a:t>v</a:t>
            </a:r>
            <a:r>
              <a:rPr lang="it-IT" altLang="it-IT" sz="2200" baseline="-25000" dirty="0" err="1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200" dirty="0" smtClean="0">
                <a:latin typeface="Comic Sans MS" pitchFamily="66" charset="0"/>
                <a:sym typeface="Symbol"/>
              </a:rPr>
              <a:t></a:t>
            </a:r>
            <a:r>
              <a:rPr lang="it-IT" altLang="it-IT" sz="2200" dirty="0" err="1" smtClean="0">
                <a:solidFill>
                  <a:srgbClr val="3366FF"/>
                </a:solidFill>
                <a:latin typeface="Comic Sans MS" pitchFamily="66" charset="0"/>
              </a:rPr>
              <a:t>S*</a:t>
            </a:r>
            <a:endParaRPr lang="it-IT" altLang="it-IT" sz="2200" dirty="0" smtClean="0">
              <a:latin typeface="Comic Sans MS" pitchFamily="66" charset="0"/>
            </a:endParaRPr>
          </a:p>
        </p:txBody>
      </p:sp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-36512" y="2132857"/>
            <a:ext cx="8783959" cy="4320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noAutofit/>
          </a:bodyPr>
          <a:lstStyle/>
          <a:p>
            <a:r>
              <a:rPr lang="it-IT" altLang="it-IT" sz="2200" b="1" dirty="0" smtClean="0">
                <a:solidFill>
                  <a:srgbClr val="C00000"/>
                </a:solidFill>
                <a:latin typeface="Comic Sans MS" pitchFamily="66" charset="0"/>
              </a:rPr>
              <a:t>caso 2: </a:t>
            </a:r>
            <a:r>
              <a:rPr lang="it-IT" altLang="it-IT" sz="2200" dirty="0" smtClean="0">
                <a:latin typeface="Comic Sans MS" pitchFamily="66" charset="0"/>
              </a:rPr>
              <a:t> </a:t>
            </a:r>
            <a:r>
              <a:rPr lang="it-IT" altLang="it-IT" sz="2200" dirty="0" err="1" smtClean="0">
                <a:solidFill>
                  <a:srgbClr val="3366FF"/>
                </a:solidFill>
                <a:latin typeface="Comic Sans MS" pitchFamily="66" charset="0"/>
              </a:rPr>
              <a:t>v</a:t>
            </a:r>
            <a:r>
              <a:rPr lang="it-IT" altLang="it-IT" sz="2200" baseline="-25000" dirty="0" err="1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200" dirty="0" smtClean="0">
                <a:latin typeface="Comic Sans MS" pitchFamily="66" charset="0"/>
                <a:sym typeface="Symbol"/>
              </a:rPr>
              <a:t></a:t>
            </a:r>
            <a:r>
              <a:rPr lang="it-IT" altLang="it-IT" sz="2200" dirty="0" err="1" smtClean="0">
                <a:solidFill>
                  <a:srgbClr val="3366FF"/>
                </a:solidFill>
                <a:latin typeface="Comic Sans MS" pitchFamily="66" charset="0"/>
              </a:rPr>
              <a:t>S*</a:t>
            </a:r>
            <a:endParaRPr lang="it-IT" altLang="it-IT" sz="2200" b="1" dirty="0" smtClean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9" name="Text Box 4"/>
          <p:cNvSpPr txBox="1">
            <a:spLocks noChangeArrowheads="1"/>
          </p:cNvSpPr>
          <p:nvPr/>
        </p:nvSpPr>
        <p:spPr bwMode="auto">
          <a:xfrm>
            <a:off x="-36512" y="3356992"/>
            <a:ext cx="8783959" cy="1080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noAutofit/>
          </a:bodyPr>
          <a:lstStyle/>
          <a:p>
            <a:r>
              <a:rPr lang="it-IT" altLang="it-IT" sz="2200" dirty="0" smtClean="0">
                <a:latin typeface="Comic Sans MS" pitchFamily="66" charset="0"/>
              </a:rPr>
              <a:t>se esistesse una soluzione </a:t>
            </a:r>
            <a:r>
              <a:rPr lang="it-IT" altLang="it-IT" sz="2200" dirty="0" smtClean="0">
                <a:solidFill>
                  <a:srgbClr val="3366FF"/>
                </a:solidFill>
                <a:latin typeface="Comic Sans MS" pitchFamily="66" charset="0"/>
              </a:rPr>
              <a:t>S</a:t>
            </a:r>
            <a:r>
              <a:rPr lang="it-IT" altLang="it-IT" sz="2200" dirty="0" smtClean="0">
                <a:latin typeface="Comic Sans MS" pitchFamily="66" charset="0"/>
              </a:rPr>
              <a:t> migliore per </a:t>
            </a:r>
            <a:r>
              <a:rPr lang="it-IT" altLang="it-IT" sz="2200" dirty="0" smtClean="0">
                <a:solidFill>
                  <a:srgbClr val="3366FF"/>
                </a:solidFill>
                <a:latin typeface="Comic Sans MS" pitchFamily="66" charset="0"/>
              </a:rPr>
              <a:t>G’’</a:t>
            </a:r>
            <a:r>
              <a:rPr lang="it-IT" altLang="it-IT" sz="2200" dirty="0" smtClean="0">
                <a:latin typeface="Comic Sans MS" pitchFamily="66" charset="0"/>
              </a:rPr>
              <a:t>, </a:t>
            </a:r>
            <a:r>
              <a:rPr lang="it-IT" altLang="it-IT" sz="2200" dirty="0" smtClean="0">
                <a:solidFill>
                  <a:srgbClr val="3366FF"/>
                </a:solidFill>
                <a:latin typeface="Comic Sans MS" pitchFamily="66" charset="0"/>
              </a:rPr>
              <a:t>S</a:t>
            </a:r>
            <a:r>
              <a:rPr lang="it-IT" altLang="it-IT" sz="2200" dirty="0" smtClean="0">
                <a:latin typeface="Comic Sans MS" pitchFamily="66" charset="0"/>
                <a:sym typeface="Symbol"/>
              </a:rPr>
              <a:t></a:t>
            </a:r>
            <a:r>
              <a:rPr lang="it-IT" altLang="it-IT" sz="2200" dirty="0" smtClean="0">
                <a:latin typeface="Comic Sans MS" pitchFamily="66" charset="0"/>
              </a:rPr>
              <a:t>{</a:t>
            </a:r>
            <a:r>
              <a:rPr lang="it-IT" altLang="it-IT" sz="2200" dirty="0" err="1" smtClean="0">
                <a:solidFill>
                  <a:srgbClr val="3366FF"/>
                </a:solidFill>
                <a:latin typeface="Comic Sans MS" pitchFamily="66" charset="0"/>
              </a:rPr>
              <a:t>v</a:t>
            </a:r>
            <a:r>
              <a:rPr lang="it-IT" altLang="it-IT" sz="2200" baseline="-25000" dirty="0" err="1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200" dirty="0" smtClean="0">
                <a:latin typeface="Comic Sans MS" pitchFamily="66" charset="0"/>
              </a:rPr>
              <a:t>} sarebbe migliore di</a:t>
            </a:r>
            <a:r>
              <a:rPr lang="it-IT" altLang="it-IT" sz="22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it-IT" altLang="it-IT" sz="2200" dirty="0" err="1" smtClean="0">
                <a:solidFill>
                  <a:srgbClr val="3366FF"/>
                </a:solidFill>
                <a:latin typeface="Comic Sans MS" pitchFamily="66" charset="0"/>
              </a:rPr>
              <a:t>S*</a:t>
            </a:r>
            <a:r>
              <a:rPr lang="it-IT" altLang="it-IT" sz="2200" dirty="0" smtClean="0">
                <a:latin typeface="Comic Sans MS" pitchFamily="66" charset="0"/>
              </a:rPr>
              <a:t> per </a:t>
            </a:r>
            <a:r>
              <a:rPr lang="it-IT" altLang="it-IT" sz="2200" dirty="0" smtClean="0">
                <a:solidFill>
                  <a:srgbClr val="3366FF"/>
                </a:solidFill>
                <a:latin typeface="Comic Sans MS" pitchFamily="66" charset="0"/>
              </a:rPr>
              <a:t>G</a:t>
            </a:r>
            <a:r>
              <a:rPr lang="it-IT" altLang="it-IT" sz="2200" dirty="0" smtClean="0">
                <a:latin typeface="Comic Sans MS" pitchFamily="66" charset="0"/>
              </a:rPr>
              <a:t>: assurdo!</a:t>
            </a:r>
          </a:p>
        </p:txBody>
      </p:sp>
      <p:sp>
        <p:nvSpPr>
          <p:cNvPr id="10" name="Oval 36"/>
          <p:cNvSpPr>
            <a:spLocks noChangeArrowheads="1"/>
          </p:cNvSpPr>
          <p:nvPr/>
        </p:nvSpPr>
        <p:spPr bwMode="auto">
          <a:xfrm>
            <a:off x="2027412" y="4834026"/>
            <a:ext cx="381000" cy="381000"/>
          </a:xfrm>
          <a:prstGeom prst="ellipse">
            <a:avLst/>
          </a:prstGeom>
          <a:solidFill>
            <a:srgbClr val="00E4A8"/>
          </a:solidFill>
          <a:ln w="12700" cap="sq">
            <a:solidFill>
              <a:schemeClr val="tx1"/>
            </a:solidFill>
            <a:round/>
            <a:headEnd type="none" w="sm" len="sm"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1" name="Oval 37"/>
          <p:cNvSpPr>
            <a:spLocks noChangeArrowheads="1"/>
          </p:cNvSpPr>
          <p:nvPr/>
        </p:nvSpPr>
        <p:spPr bwMode="auto">
          <a:xfrm>
            <a:off x="5249416" y="4834026"/>
            <a:ext cx="381000" cy="381000"/>
          </a:xfrm>
          <a:prstGeom prst="ellipse">
            <a:avLst/>
          </a:prstGeom>
          <a:solidFill>
            <a:srgbClr val="00E4A8"/>
          </a:solidFill>
          <a:ln w="12700" cap="sq">
            <a:solidFill>
              <a:schemeClr val="tx1"/>
            </a:solidFill>
            <a:round/>
            <a:headEnd type="none" w="sm" len="sm"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2" name="Oval 39"/>
          <p:cNvSpPr>
            <a:spLocks noChangeArrowheads="1"/>
          </p:cNvSpPr>
          <p:nvPr/>
        </p:nvSpPr>
        <p:spPr bwMode="auto">
          <a:xfrm>
            <a:off x="2865612" y="4834026"/>
            <a:ext cx="381000" cy="381000"/>
          </a:xfrm>
          <a:prstGeom prst="ellipse">
            <a:avLst/>
          </a:prstGeom>
          <a:solidFill>
            <a:srgbClr val="00E4A8"/>
          </a:solidFill>
          <a:ln w="12700" cap="sq">
            <a:solidFill>
              <a:schemeClr val="tx1"/>
            </a:solidFill>
            <a:round/>
            <a:headEnd type="none" w="sm" len="sm"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3" name="Line 40"/>
          <p:cNvSpPr>
            <a:spLocks noChangeShapeType="1"/>
          </p:cNvSpPr>
          <p:nvPr/>
        </p:nvSpPr>
        <p:spPr bwMode="auto">
          <a:xfrm>
            <a:off x="2419524" y="5030876"/>
            <a:ext cx="431800" cy="0"/>
          </a:xfrm>
          <a:prstGeom prst="line">
            <a:avLst/>
          </a:prstGeom>
          <a:noFill/>
          <a:ln w="19050" cap="sq">
            <a:solidFill>
              <a:schemeClr val="tx1"/>
            </a:solidFill>
            <a:round/>
            <a:headEnd type="none" w="sm" len="sm"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4" name="Line 43"/>
          <p:cNvSpPr>
            <a:spLocks noChangeShapeType="1"/>
          </p:cNvSpPr>
          <p:nvPr/>
        </p:nvSpPr>
        <p:spPr bwMode="auto">
          <a:xfrm flipH="1">
            <a:off x="4716016" y="4986426"/>
            <a:ext cx="533400" cy="0"/>
          </a:xfrm>
          <a:prstGeom prst="line">
            <a:avLst/>
          </a:prstGeom>
          <a:noFill/>
          <a:ln w="19050" cap="sq">
            <a:solidFill>
              <a:schemeClr val="tx1"/>
            </a:solidFill>
            <a:round/>
            <a:headEnd type="none" w="sm" len="sm"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5" name="Oval 46"/>
          <p:cNvSpPr>
            <a:spLocks noChangeArrowheads="1"/>
          </p:cNvSpPr>
          <p:nvPr/>
        </p:nvSpPr>
        <p:spPr bwMode="auto">
          <a:xfrm>
            <a:off x="1187624" y="4829090"/>
            <a:ext cx="381000" cy="381000"/>
          </a:xfrm>
          <a:prstGeom prst="ellipse">
            <a:avLst/>
          </a:prstGeom>
          <a:solidFill>
            <a:srgbClr val="00E4A8"/>
          </a:solidFill>
          <a:ln w="12700" cap="sq">
            <a:solidFill>
              <a:schemeClr val="tx1"/>
            </a:solidFill>
            <a:round/>
            <a:headEnd type="none" w="sm" len="sm"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6" name="Oval 47"/>
          <p:cNvSpPr>
            <a:spLocks noChangeArrowheads="1"/>
          </p:cNvSpPr>
          <p:nvPr/>
        </p:nvSpPr>
        <p:spPr bwMode="auto">
          <a:xfrm>
            <a:off x="6084441" y="4836705"/>
            <a:ext cx="381000" cy="381000"/>
          </a:xfrm>
          <a:prstGeom prst="ellipse">
            <a:avLst/>
          </a:prstGeom>
          <a:solidFill>
            <a:srgbClr val="00E4A8"/>
          </a:solidFill>
          <a:ln w="12700" cap="sq">
            <a:solidFill>
              <a:schemeClr val="tx1"/>
            </a:solidFill>
            <a:round/>
            <a:headEnd type="none" w="sm" len="sm"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7" name="Line 48"/>
          <p:cNvSpPr>
            <a:spLocks noChangeShapeType="1"/>
          </p:cNvSpPr>
          <p:nvPr/>
        </p:nvSpPr>
        <p:spPr bwMode="auto">
          <a:xfrm flipH="1" flipV="1">
            <a:off x="1547664" y="5045113"/>
            <a:ext cx="504056" cy="1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8" name="Line 49"/>
          <p:cNvSpPr>
            <a:spLocks noChangeShapeType="1"/>
          </p:cNvSpPr>
          <p:nvPr/>
        </p:nvSpPr>
        <p:spPr bwMode="auto">
          <a:xfrm flipH="1">
            <a:off x="5609356" y="5011206"/>
            <a:ext cx="504056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9" name="Oval 47"/>
          <p:cNvSpPr>
            <a:spLocks noChangeArrowheads="1"/>
          </p:cNvSpPr>
          <p:nvPr/>
        </p:nvSpPr>
        <p:spPr bwMode="auto">
          <a:xfrm>
            <a:off x="6956548" y="4842038"/>
            <a:ext cx="381000" cy="381000"/>
          </a:xfrm>
          <a:prstGeom prst="ellipse">
            <a:avLst/>
          </a:prstGeom>
          <a:solidFill>
            <a:srgbClr val="C00000"/>
          </a:solidFill>
          <a:ln w="12700" cap="sq">
            <a:solidFill>
              <a:schemeClr val="tx1"/>
            </a:solidFill>
            <a:round/>
            <a:headEnd type="none" w="sm" len="sm"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20" name="Line 49"/>
          <p:cNvSpPr>
            <a:spLocks noChangeShapeType="1"/>
          </p:cNvSpPr>
          <p:nvPr/>
        </p:nvSpPr>
        <p:spPr bwMode="auto">
          <a:xfrm flipH="1">
            <a:off x="6478785" y="5001681"/>
            <a:ext cx="504056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1" name="CasellaDiTesto 20"/>
          <p:cNvSpPr txBox="1"/>
          <p:nvPr/>
        </p:nvSpPr>
        <p:spPr>
          <a:xfrm>
            <a:off x="1187624" y="5293076"/>
            <a:ext cx="4617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v</a:t>
            </a:r>
            <a:r>
              <a:rPr lang="en-US" sz="2000" baseline="-25000" dirty="0" smtClean="0">
                <a:latin typeface="Comic Sans MS" pitchFamily="66" charset="0"/>
              </a:rPr>
              <a:t>1</a:t>
            </a:r>
            <a:endParaRPr lang="en-US" sz="2000" baseline="-25000" dirty="0">
              <a:latin typeface="Comic Sans MS" pitchFamily="66" charset="0"/>
            </a:endParaRPr>
          </a:p>
        </p:txBody>
      </p:sp>
      <p:sp>
        <p:nvSpPr>
          <p:cNvPr id="27" name="CasellaDiTesto 26"/>
          <p:cNvSpPr txBox="1"/>
          <p:nvPr/>
        </p:nvSpPr>
        <p:spPr>
          <a:xfrm>
            <a:off x="2032637" y="5290614"/>
            <a:ext cx="4617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v</a:t>
            </a:r>
            <a:r>
              <a:rPr lang="en-US" sz="2000" baseline="-25000" dirty="0" smtClean="0">
                <a:latin typeface="Comic Sans MS" pitchFamily="66" charset="0"/>
              </a:rPr>
              <a:t>2</a:t>
            </a:r>
            <a:endParaRPr lang="en-US" sz="2000" baseline="-25000" dirty="0">
              <a:latin typeface="Comic Sans MS" pitchFamily="66" charset="0"/>
            </a:endParaRPr>
          </a:p>
        </p:txBody>
      </p:sp>
      <p:sp>
        <p:nvSpPr>
          <p:cNvPr id="29" name="CasellaDiTesto 28"/>
          <p:cNvSpPr txBox="1"/>
          <p:nvPr/>
        </p:nvSpPr>
        <p:spPr>
          <a:xfrm>
            <a:off x="3841287" y="4716973"/>
            <a:ext cx="7920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latin typeface="Comic Sans MS" pitchFamily="66" charset="0"/>
              </a:rPr>
              <a:t>. . . </a:t>
            </a:r>
            <a:endParaRPr lang="en-US" sz="2000" b="1" baseline="-25000" dirty="0">
              <a:latin typeface="Comic Sans MS" pitchFamily="66" charset="0"/>
            </a:endParaRPr>
          </a:p>
        </p:txBody>
      </p:sp>
      <p:sp>
        <p:nvSpPr>
          <p:cNvPr id="30" name="CasellaDiTesto 29"/>
          <p:cNvSpPr txBox="1"/>
          <p:nvPr/>
        </p:nvSpPr>
        <p:spPr>
          <a:xfrm>
            <a:off x="6990556" y="5333146"/>
            <a:ext cx="4617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 smtClean="0">
                <a:latin typeface="Comic Sans MS" pitchFamily="66" charset="0"/>
              </a:rPr>
              <a:t>v</a:t>
            </a:r>
            <a:r>
              <a:rPr lang="en-US" sz="2000" baseline="-25000" dirty="0" err="1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endParaRPr lang="en-US" sz="2000" baseline="-25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35" name="CasellaDiTesto 34"/>
          <p:cNvSpPr txBox="1"/>
          <p:nvPr/>
        </p:nvSpPr>
        <p:spPr>
          <a:xfrm>
            <a:off x="6084168" y="5333146"/>
            <a:ext cx="64807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v</a:t>
            </a:r>
            <a:r>
              <a:rPr lang="en-US" sz="2000" baseline="-25000" dirty="0" smtClean="0">
                <a:solidFill>
                  <a:srgbClr val="3366FF"/>
                </a:solidFill>
                <a:latin typeface="Comic Sans MS" pitchFamily="66" charset="0"/>
              </a:rPr>
              <a:t>n-1</a:t>
            </a:r>
            <a:endParaRPr lang="en-US" sz="2000" baseline="-25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24" name="Freccia a destra 23"/>
          <p:cNvSpPr/>
          <p:nvPr/>
        </p:nvSpPr>
        <p:spPr>
          <a:xfrm>
            <a:off x="3779912" y="6093296"/>
            <a:ext cx="792088" cy="3154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Text Box 4"/>
          <p:cNvSpPr txBox="1">
            <a:spLocks noChangeArrowheads="1"/>
          </p:cNvSpPr>
          <p:nvPr/>
        </p:nvSpPr>
        <p:spPr bwMode="auto">
          <a:xfrm>
            <a:off x="4759489" y="5949280"/>
            <a:ext cx="1835695" cy="648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noAutofit/>
          </a:bodyPr>
          <a:lstStyle/>
          <a:p>
            <a:r>
              <a:rPr lang="it-IT" altLang="it-IT" sz="2200" dirty="0" smtClean="0">
                <a:solidFill>
                  <a:srgbClr val="3366FF"/>
                </a:solidFill>
                <a:latin typeface="Comic Sans MS" pitchFamily="66" charset="0"/>
              </a:rPr>
              <a:t>v</a:t>
            </a:r>
            <a:r>
              <a:rPr lang="it-IT" altLang="it-IT" sz="2200" baseline="-25000" dirty="0" smtClean="0">
                <a:solidFill>
                  <a:srgbClr val="3366FF"/>
                </a:solidFill>
                <a:latin typeface="Comic Sans MS" pitchFamily="66" charset="0"/>
              </a:rPr>
              <a:t>n-1</a:t>
            </a:r>
            <a:r>
              <a:rPr lang="it-IT" altLang="it-IT" sz="2200" dirty="0" smtClean="0">
                <a:latin typeface="Comic Sans MS" pitchFamily="66" charset="0"/>
              </a:rPr>
              <a:t> </a:t>
            </a:r>
            <a:r>
              <a:rPr lang="it-IT" altLang="it-IT" sz="2200" dirty="0" smtClean="0">
                <a:latin typeface="Comic Sans MS" pitchFamily="66" charset="0"/>
                <a:sym typeface="Symbol"/>
              </a:rPr>
              <a:t></a:t>
            </a:r>
            <a:r>
              <a:rPr lang="it-IT" altLang="it-IT" sz="2200" dirty="0" err="1" smtClean="0">
                <a:solidFill>
                  <a:srgbClr val="3366FF"/>
                </a:solidFill>
                <a:latin typeface="Comic Sans MS" pitchFamily="66" charset="0"/>
              </a:rPr>
              <a:t>S*</a:t>
            </a:r>
            <a:endParaRPr lang="it-IT" altLang="it-IT" sz="2200" dirty="0" smtClean="0">
              <a:latin typeface="Comic Sans MS" pitchFamily="66" charset="0"/>
            </a:endParaRPr>
          </a:p>
        </p:txBody>
      </p:sp>
      <p:sp>
        <p:nvSpPr>
          <p:cNvPr id="26" name="Rettangolo arrotondato 25"/>
          <p:cNvSpPr/>
          <p:nvPr/>
        </p:nvSpPr>
        <p:spPr>
          <a:xfrm>
            <a:off x="827584" y="4581128"/>
            <a:ext cx="5112568" cy="1080120"/>
          </a:xfrm>
          <a:prstGeom prst="roundRect">
            <a:avLst/>
          </a:prstGeom>
          <a:solidFill>
            <a:schemeClr val="accent1">
              <a:alpha val="34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Text Box 4"/>
          <p:cNvSpPr txBox="1">
            <a:spLocks noChangeArrowheads="1"/>
          </p:cNvSpPr>
          <p:nvPr/>
        </p:nvSpPr>
        <p:spPr bwMode="auto">
          <a:xfrm>
            <a:off x="1691680" y="5733256"/>
            <a:ext cx="576064" cy="648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noAutofit/>
          </a:bodyPr>
          <a:lstStyle/>
          <a:p>
            <a:r>
              <a:rPr lang="it-IT" altLang="it-IT" sz="2800" dirty="0" smtClean="0">
                <a:solidFill>
                  <a:srgbClr val="3366FF"/>
                </a:solidFill>
                <a:latin typeface="Comic Sans MS" pitchFamily="66" charset="0"/>
              </a:rPr>
              <a:t>G’’</a:t>
            </a:r>
            <a:endParaRPr lang="it-IT" altLang="it-IT" sz="2800" dirty="0" smtClean="0">
              <a:latin typeface="Comic Sans MS" pitchFamily="66" charset="0"/>
            </a:endParaRPr>
          </a:p>
        </p:txBody>
      </p:sp>
      <p:sp>
        <p:nvSpPr>
          <p:cNvPr id="34" name="Text Box 4"/>
          <p:cNvSpPr txBox="1">
            <a:spLocks noChangeArrowheads="1"/>
          </p:cNvSpPr>
          <p:nvPr/>
        </p:nvSpPr>
        <p:spPr bwMode="auto">
          <a:xfrm>
            <a:off x="-4613" y="2505952"/>
            <a:ext cx="8783959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noAutofit/>
          </a:bodyPr>
          <a:lstStyle/>
          <a:p>
            <a:r>
              <a:rPr lang="it-IT" altLang="it-IT" sz="2200" dirty="0" smtClean="0">
                <a:latin typeface="Comic Sans MS" pitchFamily="66" charset="0"/>
              </a:rPr>
              <a:t>considera </a:t>
            </a:r>
            <a:r>
              <a:rPr lang="it-IT" altLang="it-IT" sz="2200" dirty="0" smtClean="0">
                <a:solidFill>
                  <a:srgbClr val="3366FF"/>
                </a:solidFill>
                <a:latin typeface="Comic Sans MS" pitchFamily="66" charset="0"/>
              </a:rPr>
              <a:t>G’’</a:t>
            </a:r>
            <a:r>
              <a:rPr lang="it-IT" altLang="it-IT" sz="2200" dirty="0" err="1" smtClean="0">
                <a:latin typeface="Comic Sans MS" pitchFamily="66" charset="0"/>
              </a:rPr>
              <a:t>=</a:t>
            </a:r>
            <a:r>
              <a:rPr lang="it-IT" altLang="it-IT" sz="2200" dirty="0" err="1" smtClean="0">
                <a:solidFill>
                  <a:srgbClr val="3366FF"/>
                </a:solidFill>
                <a:latin typeface="Comic Sans MS" pitchFamily="66" charset="0"/>
              </a:rPr>
              <a:t>G</a:t>
            </a:r>
            <a:r>
              <a:rPr lang="it-IT" altLang="it-IT" sz="2200" dirty="0" smtClean="0">
                <a:latin typeface="Comic Sans MS" pitchFamily="66" charset="0"/>
              </a:rPr>
              <a:t> – {</a:t>
            </a:r>
            <a:r>
              <a:rPr lang="it-IT" altLang="it-IT" sz="2200" dirty="0" smtClean="0">
                <a:solidFill>
                  <a:srgbClr val="3366FF"/>
                </a:solidFill>
                <a:latin typeface="Comic Sans MS" pitchFamily="66" charset="0"/>
              </a:rPr>
              <a:t>v</a:t>
            </a:r>
            <a:r>
              <a:rPr lang="it-IT" altLang="it-IT" sz="2200" baseline="-25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200" baseline="-25000" dirty="0" smtClean="0">
                <a:latin typeface="Comic Sans MS" pitchFamily="66" charset="0"/>
              </a:rPr>
              <a:t>-1</a:t>
            </a:r>
            <a:r>
              <a:rPr lang="it-IT" altLang="it-IT" sz="2200" dirty="0" smtClean="0">
                <a:latin typeface="Comic Sans MS" pitchFamily="66" charset="0"/>
              </a:rPr>
              <a:t>, </a:t>
            </a:r>
            <a:r>
              <a:rPr lang="it-IT" altLang="it-IT" sz="2200" dirty="0" err="1" smtClean="0">
                <a:solidFill>
                  <a:srgbClr val="3366FF"/>
                </a:solidFill>
                <a:latin typeface="Comic Sans MS" pitchFamily="66" charset="0"/>
              </a:rPr>
              <a:t>v</a:t>
            </a:r>
            <a:r>
              <a:rPr lang="it-IT" altLang="it-IT" sz="2200" baseline="-25000" dirty="0" err="1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200" dirty="0" smtClean="0">
                <a:latin typeface="Comic Sans MS" pitchFamily="66" charset="0"/>
              </a:rPr>
              <a:t>}.</a:t>
            </a:r>
          </a:p>
        </p:txBody>
      </p:sp>
      <p:sp>
        <p:nvSpPr>
          <p:cNvPr id="36" name="Text Box 4"/>
          <p:cNvSpPr txBox="1">
            <a:spLocks noChangeArrowheads="1"/>
          </p:cNvSpPr>
          <p:nvPr/>
        </p:nvSpPr>
        <p:spPr bwMode="auto">
          <a:xfrm>
            <a:off x="6020" y="2903678"/>
            <a:ext cx="8783959" cy="5760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noAutofit/>
          </a:bodyPr>
          <a:lstStyle/>
          <a:p>
            <a:r>
              <a:rPr lang="it-IT" altLang="it-IT" sz="2200" dirty="0" smtClean="0">
                <a:latin typeface="Comic Sans MS" pitchFamily="66" charset="0"/>
              </a:rPr>
              <a:t>allora </a:t>
            </a:r>
            <a:r>
              <a:rPr lang="it-IT" altLang="it-IT" sz="2200" dirty="0" err="1" smtClean="0">
                <a:solidFill>
                  <a:srgbClr val="3366FF"/>
                </a:solidFill>
                <a:latin typeface="Comic Sans MS" pitchFamily="66" charset="0"/>
              </a:rPr>
              <a:t>S*</a:t>
            </a:r>
            <a:r>
              <a:rPr lang="it-IT" altLang="it-IT" sz="22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it-IT" altLang="it-IT" sz="2200" dirty="0" smtClean="0">
                <a:latin typeface="Comic Sans MS" pitchFamily="66" charset="0"/>
              </a:rPr>
              <a:t>\ {</a:t>
            </a:r>
            <a:r>
              <a:rPr lang="it-IT" altLang="it-IT" sz="2200" dirty="0" err="1" smtClean="0">
                <a:solidFill>
                  <a:srgbClr val="3366FF"/>
                </a:solidFill>
                <a:latin typeface="Comic Sans MS" pitchFamily="66" charset="0"/>
              </a:rPr>
              <a:t>v</a:t>
            </a:r>
            <a:r>
              <a:rPr lang="it-IT" altLang="it-IT" sz="2200" baseline="-25000" dirty="0" err="1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200" dirty="0" smtClean="0">
                <a:latin typeface="Comic Sans MS" pitchFamily="66" charset="0"/>
              </a:rPr>
              <a:t>}</a:t>
            </a:r>
            <a:r>
              <a:rPr lang="it-IT" altLang="it-IT" sz="22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it-IT" altLang="it-IT" sz="2200" dirty="0" smtClean="0">
                <a:latin typeface="Comic Sans MS" pitchFamily="66" charset="0"/>
              </a:rPr>
              <a:t>è una soluzione ottima per </a:t>
            </a:r>
            <a:r>
              <a:rPr lang="it-IT" altLang="it-IT" sz="2200" dirty="0" smtClean="0">
                <a:solidFill>
                  <a:srgbClr val="3366FF"/>
                </a:solidFill>
                <a:latin typeface="Comic Sans MS" pitchFamily="66" charset="0"/>
              </a:rPr>
              <a:t>G’’</a:t>
            </a:r>
            <a:r>
              <a:rPr lang="it-IT" altLang="it-IT" sz="2200" dirty="0" smtClean="0">
                <a:latin typeface="Comic Sans MS" pitchFamily="66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24" grpId="0" animBg="1"/>
      <p:bldP spid="25" grpId="0"/>
      <p:bldP spid="26" grpId="0" animBg="1"/>
      <p:bldP spid="33" grpId="0"/>
      <p:bldP spid="34" grpId="0"/>
      <p:bldP spid="36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4" name="Rectangle 2"/>
          <p:cNvSpPr>
            <a:spLocks noChangeArrowheads="1"/>
          </p:cNvSpPr>
          <p:nvPr/>
        </p:nvSpPr>
        <p:spPr bwMode="black">
          <a:xfrm>
            <a:off x="457200" y="188640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r" eaLnBrk="1" hangingPunct="1">
              <a:spcBef>
                <a:spcPct val="20000"/>
              </a:spcBef>
            </a:pPr>
            <a:r>
              <a:rPr lang="it-IT" altLang="it-IT" sz="2800" b="1" dirty="0" smtClean="0">
                <a:solidFill>
                  <a:srgbClr val="3366FF"/>
                </a:solidFill>
                <a:latin typeface="Comic Sans MS" pitchFamily="66" charset="0"/>
              </a:rPr>
              <a:t>verso un algoritmo</a:t>
            </a:r>
            <a:endParaRPr lang="it-IT" altLang="it-IT" sz="2800" b="1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279555" name="Text Box 3"/>
          <p:cNvSpPr txBox="1">
            <a:spLocks noChangeArrowheads="1"/>
          </p:cNvSpPr>
          <p:nvPr/>
        </p:nvSpPr>
        <p:spPr bwMode="auto">
          <a:xfrm>
            <a:off x="35496" y="1988840"/>
            <a:ext cx="8972426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altLang="it-IT" sz="2200" b="1" dirty="0" smtClean="0">
                <a:solidFill>
                  <a:srgbClr val="C00000"/>
                </a:solidFill>
                <a:latin typeface="Comic Sans MS" pitchFamily="66" charset="0"/>
              </a:rPr>
              <a:t>Idea (forse folle): </a:t>
            </a:r>
            <a:r>
              <a:rPr lang="it-IT" altLang="it-IT" sz="2200" dirty="0" smtClean="0">
                <a:latin typeface="Comic Sans MS" pitchFamily="66" charset="0"/>
              </a:rPr>
              <a:t>provare tutte e due le soluzioni e ritornare la migliore delle due.</a:t>
            </a:r>
            <a:endParaRPr lang="en-US" sz="2200" dirty="0">
              <a:latin typeface="Comic Sans MS" pitchFamily="66" charset="0"/>
            </a:endParaRPr>
          </a:p>
        </p:txBody>
      </p:sp>
      <p:sp>
        <p:nvSpPr>
          <p:cNvPr id="279556" name="Text Box 4"/>
          <p:cNvSpPr txBox="1">
            <a:spLocks noChangeArrowheads="1"/>
          </p:cNvSpPr>
          <p:nvPr/>
        </p:nvSpPr>
        <p:spPr bwMode="auto">
          <a:xfrm>
            <a:off x="0" y="620688"/>
            <a:ext cx="8783959" cy="13681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noAutofit/>
          </a:bodyPr>
          <a:lstStyle/>
          <a:p>
            <a:r>
              <a:rPr lang="it-IT" altLang="it-IT" sz="2200" b="1" dirty="0" smtClean="0">
                <a:solidFill>
                  <a:srgbClr val="C00000"/>
                </a:solidFill>
                <a:latin typeface="Comic Sans MS" pitchFamily="66" charset="0"/>
              </a:rPr>
              <a:t>proprietà: </a:t>
            </a:r>
            <a:r>
              <a:rPr lang="it-IT" altLang="it-IT" sz="2200" dirty="0" smtClean="0">
                <a:latin typeface="Comic Sans MS" pitchFamily="66" charset="0"/>
              </a:rPr>
              <a:t>l’</a:t>
            </a:r>
            <a:r>
              <a:rPr lang="it-IT" altLang="it-IT" sz="2200" dirty="0" err="1" smtClean="0">
                <a:latin typeface="Comic Sans MS" pitchFamily="66" charset="0"/>
              </a:rPr>
              <a:t>II</a:t>
            </a:r>
            <a:r>
              <a:rPr lang="it-IT" altLang="it-IT" sz="2200" dirty="0" smtClean="0">
                <a:latin typeface="Comic Sans MS" pitchFamily="66" charset="0"/>
              </a:rPr>
              <a:t> di peso massimo per </a:t>
            </a:r>
            <a:r>
              <a:rPr lang="it-IT" altLang="it-IT" sz="2200" dirty="0" smtClean="0">
                <a:solidFill>
                  <a:srgbClr val="3366FF"/>
                </a:solidFill>
                <a:latin typeface="Comic Sans MS" pitchFamily="66" charset="0"/>
              </a:rPr>
              <a:t>G</a:t>
            </a:r>
            <a:r>
              <a:rPr lang="it-IT" altLang="it-IT" sz="2200" dirty="0" smtClean="0">
                <a:latin typeface="Comic Sans MS" pitchFamily="66" charset="0"/>
              </a:rPr>
              <a:t> deve essere o:</a:t>
            </a:r>
            <a:endParaRPr lang="it-IT" altLang="it-IT" sz="2200" dirty="0">
              <a:latin typeface="Comic Sans MS" pitchFamily="66" charset="0"/>
            </a:endParaRPr>
          </a:p>
          <a:p>
            <a:pPr marL="514350" indent="-514350" eaLnBrk="1" hangingPunct="1">
              <a:lnSpc>
                <a:spcPct val="90000"/>
              </a:lnSpc>
              <a:spcBef>
                <a:spcPct val="20000"/>
              </a:spcBef>
              <a:buAutoNum type="romanLcParenBoth"/>
            </a:pPr>
            <a:r>
              <a:rPr lang="it-IT" altLang="it-IT" sz="2200" dirty="0" smtClean="0">
                <a:latin typeface="Comic Sans MS" pitchFamily="66" charset="0"/>
              </a:rPr>
              <a:t> l’</a:t>
            </a:r>
            <a:r>
              <a:rPr lang="it-IT" altLang="it-IT" sz="2200" dirty="0" err="1" smtClean="0">
                <a:latin typeface="Comic Sans MS" pitchFamily="66" charset="0"/>
              </a:rPr>
              <a:t>II</a:t>
            </a:r>
            <a:r>
              <a:rPr lang="it-IT" altLang="it-IT" sz="2200" dirty="0" smtClean="0">
                <a:latin typeface="Comic Sans MS" pitchFamily="66" charset="0"/>
              </a:rPr>
              <a:t> di peso massimo per </a:t>
            </a:r>
            <a:r>
              <a:rPr lang="it-IT" altLang="it-IT" sz="2200" dirty="0" smtClean="0">
                <a:solidFill>
                  <a:srgbClr val="3366FF"/>
                </a:solidFill>
                <a:latin typeface="Comic Sans MS" pitchFamily="66" charset="0"/>
              </a:rPr>
              <a:t>G’</a:t>
            </a:r>
            <a:r>
              <a:rPr lang="it-IT" altLang="it-IT" sz="2200" dirty="0" smtClean="0">
                <a:latin typeface="Comic Sans MS" pitchFamily="66" charset="0"/>
              </a:rPr>
              <a:t>,</a:t>
            </a:r>
          </a:p>
          <a:p>
            <a:pPr marL="514350" indent="-514350">
              <a:lnSpc>
                <a:spcPct val="90000"/>
              </a:lnSpc>
              <a:spcBef>
                <a:spcPct val="20000"/>
              </a:spcBef>
              <a:buAutoNum type="romanLcParenBoth"/>
            </a:pPr>
            <a:r>
              <a:rPr lang="it-IT" altLang="it-IT" sz="2200" dirty="0" smtClean="0">
                <a:latin typeface="Comic Sans MS" pitchFamily="66" charset="0"/>
              </a:rPr>
              <a:t> </a:t>
            </a:r>
            <a:r>
              <a:rPr lang="it-IT" altLang="it-IT" sz="2200" dirty="0" err="1" smtClean="0">
                <a:solidFill>
                  <a:srgbClr val="3366FF"/>
                </a:solidFill>
                <a:latin typeface="Comic Sans MS" pitchFamily="66" charset="0"/>
              </a:rPr>
              <a:t>v</a:t>
            </a:r>
            <a:r>
              <a:rPr lang="it-IT" altLang="it-IT" sz="2200" baseline="-25000" dirty="0" err="1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200" dirty="0" smtClean="0">
                <a:latin typeface="Comic Sans MS" pitchFamily="66" charset="0"/>
                <a:sym typeface="Symbol"/>
              </a:rPr>
              <a:t> </a:t>
            </a:r>
            <a:r>
              <a:rPr lang="it-IT" altLang="it-IT" sz="2200" dirty="0" smtClean="0">
                <a:latin typeface="Comic Sans MS" pitchFamily="66" charset="0"/>
              </a:rPr>
              <a:t> unito all’</a:t>
            </a:r>
            <a:r>
              <a:rPr lang="it-IT" altLang="it-IT" sz="2200" dirty="0" err="1" smtClean="0">
                <a:latin typeface="Comic Sans MS" pitchFamily="66" charset="0"/>
              </a:rPr>
              <a:t>II</a:t>
            </a:r>
            <a:r>
              <a:rPr lang="it-IT" altLang="it-IT" sz="2200" dirty="0" smtClean="0">
                <a:latin typeface="Comic Sans MS" pitchFamily="66" charset="0"/>
              </a:rPr>
              <a:t> di peso massimo per </a:t>
            </a:r>
            <a:r>
              <a:rPr lang="it-IT" altLang="it-IT" sz="2200" dirty="0" smtClean="0">
                <a:solidFill>
                  <a:srgbClr val="3366FF"/>
                </a:solidFill>
                <a:latin typeface="Comic Sans MS" pitchFamily="66" charset="0"/>
              </a:rPr>
              <a:t>G’’</a:t>
            </a:r>
            <a:r>
              <a:rPr lang="it-IT" altLang="it-IT" sz="2200" dirty="0" smtClean="0">
                <a:latin typeface="Comic Sans MS" pitchFamily="66" charset="0"/>
              </a:rPr>
              <a:t>.</a:t>
            </a:r>
          </a:p>
        </p:txBody>
      </p:sp>
      <p:sp>
        <p:nvSpPr>
          <p:cNvPr id="5" name="CasellaDiTesto 4"/>
          <p:cNvSpPr txBox="1"/>
          <p:nvPr/>
        </p:nvSpPr>
        <p:spPr>
          <a:xfrm>
            <a:off x="755576" y="2924944"/>
            <a:ext cx="676875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 smtClean="0">
                <a:latin typeface="Comic Sans MS" pitchFamily="66" charset="0"/>
              </a:rPr>
              <a:t>quale</a:t>
            </a:r>
            <a:r>
              <a:rPr lang="en-US" sz="2000" dirty="0" smtClean="0">
                <a:latin typeface="Comic Sans MS" pitchFamily="66" charset="0"/>
              </a:rPr>
              <a:t> è </a:t>
            </a:r>
            <a:r>
              <a:rPr lang="en-US" sz="2000" dirty="0" err="1" smtClean="0">
                <a:latin typeface="Comic Sans MS" pitchFamily="66" charset="0"/>
              </a:rPr>
              <a:t>il</a:t>
            </a:r>
            <a:r>
              <a:rPr lang="en-US" sz="2000" dirty="0" smtClean="0">
                <a:latin typeface="Comic Sans MS" pitchFamily="66" charset="0"/>
              </a:rPr>
              <a:t> tempo </a:t>
            </a:r>
            <a:r>
              <a:rPr lang="en-US" sz="2000" dirty="0" err="1" smtClean="0">
                <a:latin typeface="Comic Sans MS" pitchFamily="66" charset="0"/>
              </a:rPr>
              <a:t>dell’algoritmo</a:t>
            </a:r>
            <a:r>
              <a:rPr lang="en-US" sz="2000" dirty="0" smtClean="0">
                <a:latin typeface="Comic Sans MS" pitchFamily="66" charset="0"/>
              </a:rPr>
              <a:t> se </a:t>
            </a:r>
            <a:r>
              <a:rPr lang="en-US" sz="2000" dirty="0" err="1" smtClean="0">
                <a:latin typeface="Comic Sans MS" pitchFamily="66" charset="0"/>
              </a:rPr>
              <a:t>calcolo</a:t>
            </a:r>
            <a:r>
              <a:rPr lang="en-US" sz="2000" dirty="0" smtClean="0">
                <a:latin typeface="Comic Sans MS" pitchFamily="66" charset="0"/>
              </a:rPr>
              <a:t> le due </a:t>
            </a:r>
            <a:r>
              <a:rPr lang="en-US" sz="2000" dirty="0" err="1" smtClean="0">
                <a:latin typeface="Comic Sans MS" pitchFamily="66" charset="0"/>
              </a:rPr>
              <a:t>soluzioni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ricorsivamente</a:t>
            </a:r>
            <a:r>
              <a:rPr lang="en-US" sz="2000" dirty="0" smtClean="0">
                <a:latin typeface="Comic Sans MS" pitchFamily="66" charset="0"/>
              </a:rPr>
              <a:t>?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31" name="CasellaDiTesto 30"/>
          <p:cNvSpPr txBox="1"/>
          <p:nvPr/>
        </p:nvSpPr>
        <p:spPr>
          <a:xfrm>
            <a:off x="107504" y="3933056"/>
            <a:ext cx="38164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omic Sans MS" pitchFamily="66" charset="0"/>
              </a:rPr>
              <a:t>T(</a:t>
            </a:r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400" dirty="0" smtClean="0">
                <a:latin typeface="Comic Sans MS" pitchFamily="66" charset="0"/>
              </a:rPr>
              <a:t>)=T(</a:t>
            </a:r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400" dirty="0" smtClean="0">
                <a:latin typeface="Comic Sans MS" pitchFamily="66" charset="0"/>
              </a:rPr>
              <a:t>-1)+T(</a:t>
            </a:r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400" dirty="0" smtClean="0">
                <a:latin typeface="Comic Sans MS" pitchFamily="66" charset="0"/>
              </a:rPr>
              <a:t>-2)+O(1)</a:t>
            </a:r>
            <a:endParaRPr lang="en-US" sz="2400" dirty="0">
              <a:latin typeface="Comic Sans MS" pitchFamily="66" charset="0"/>
            </a:endParaRPr>
          </a:p>
        </p:txBody>
      </p:sp>
      <p:sp>
        <p:nvSpPr>
          <p:cNvPr id="32" name="Freccia a destra 31"/>
          <p:cNvSpPr/>
          <p:nvPr/>
        </p:nvSpPr>
        <p:spPr>
          <a:xfrm>
            <a:off x="1259632" y="4653136"/>
            <a:ext cx="792088" cy="3154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CasellaDiTesto 32"/>
          <p:cNvSpPr txBox="1"/>
          <p:nvPr/>
        </p:nvSpPr>
        <p:spPr>
          <a:xfrm>
            <a:off x="539552" y="5517232"/>
            <a:ext cx="23042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Comic Sans MS" pitchFamily="66" charset="0"/>
              </a:rPr>
              <a:t>T(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3200" dirty="0" smtClean="0">
                <a:latin typeface="Comic Sans MS" pitchFamily="66" charset="0"/>
              </a:rPr>
              <a:t>)= </a:t>
            </a:r>
            <a:r>
              <a:rPr lang="en-US" sz="3200" dirty="0" smtClean="0">
                <a:latin typeface="Comic Sans MS" pitchFamily="66" charset="0"/>
                <a:sym typeface="Symbol"/>
              </a:rPr>
              <a:t>(</a:t>
            </a:r>
            <a:r>
              <a:rPr lang="en-US" sz="3200" baseline="30000" dirty="0" smtClean="0">
                <a:solidFill>
                  <a:srgbClr val="3366FF"/>
                </a:solidFill>
                <a:latin typeface="Comic Sans MS" pitchFamily="66" charset="0"/>
                <a:sym typeface="Symbol"/>
              </a:rPr>
              <a:t>n</a:t>
            </a:r>
            <a:r>
              <a:rPr lang="en-US" sz="3200" dirty="0" smtClean="0">
                <a:latin typeface="Comic Sans MS" pitchFamily="66" charset="0"/>
                <a:sym typeface="Symbol"/>
              </a:rPr>
              <a:t>)</a:t>
            </a:r>
            <a:endParaRPr lang="en-US" sz="3200" dirty="0">
              <a:latin typeface="Comic Sans MS" pitchFamily="66" charset="0"/>
            </a:endParaRPr>
          </a:p>
        </p:txBody>
      </p:sp>
      <p:sp>
        <p:nvSpPr>
          <p:cNvPr id="34" name="CasellaDiTesto 33"/>
          <p:cNvSpPr txBox="1"/>
          <p:nvPr/>
        </p:nvSpPr>
        <p:spPr>
          <a:xfrm>
            <a:off x="331912" y="4973106"/>
            <a:ext cx="29439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(è </a:t>
            </a:r>
            <a:r>
              <a:rPr lang="en-US" sz="2000" dirty="0" err="1" smtClean="0">
                <a:latin typeface="Comic Sans MS" pitchFamily="66" charset="0"/>
              </a:rPr>
              <a:t>quella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di</a:t>
            </a:r>
            <a:r>
              <a:rPr lang="en-US" sz="2000" dirty="0" smtClean="0">
                <a:latin typeface="Comic Sans MS" pitchFamily="66" charset="0"/>
              </a:rPr>
              <a:t> Fibonacci2)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35" name="CasellaDiTesto 34"/>
          <p:cNvSpPr txBox="1"/>
          <p:nvPr/>
        </p:nvSpPr>
        <p:spPr>
          <a:xfrm>
            <a:off x="395536" y="6269250"/>
            <a:ext cx="201622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 smtClean="0">
                <a:solidFill>
                  <a:srgbClr val="C00000"/>
                </a:solidFill>
                <a:latin typeface="Comic Sans MS" pitchFamily="66" charset="0"/>
              </a:rPr>
              <a:t>esponenziale</a:t>
            </a:r>
            <a:r>
              <a:rPr lang="en-US" sz="2000" dirty="0" smtClean="0">
                <a:solidFill>
                  <a:srgbClr val="C00000"/>
                </a:solidFill>
                <a:latin typeface="Comic Sans MS" pitchFamily="66" charset="0"/>
              </a:rPr>
              <a:t>!!!</a:t>
            </a:r>
            <a:endParaRPr lang="en-US" sz="2000" dirty="0">
              <a:solidFill>
                <a:srgbClr val="C00000"/>
              </a:solidFill>
              <a:latin typeface="Comic Sans MS" pitchFamily="66" charset="0"/>
            </a:endParaRPr>
          </a:p>
        </p:txBody>
      </p:sp>
      <p:pic>
        <p:nvPicPr>
          <p:cNvPr id="1026" name="Picture 2" descr="http://bestclipartblog.com/clipart-pics/emotion-clip-art-14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44008" y="5301208"/>
            <a:ext cx="1189734" cy="1152128"/>
          </a:xfrm>
          <a:prstGeom prst="rect">
            <a:avLst/>
          </a:prstGeom>
          <a:noFill/>
        </p:spPr>
      </p:pic>
      <p:sp>
        <p:nvSpPr>
          <p:cNvPr id="37" name="Fumetto 4 36"/>
          <p:cNvSpPr/>
          <p:nvPr/>
        </p:nvSpPr>
        <p:spPr>
          <a:xfrm>
            <a:off x="5580112" y="3284984"/>
            <a:ext cx="2880320" cy="1584176"/>
          </a:xfrm>
          <a:prstGeom prst="cloudCallout">
            <a:avLst>
              <a:gd name="adj1" fmla="val -62943"/>
              <a:gd name="adj2" fmla="val 68960"/>
            </a:avLst>
          </a:prstGeom>
          <a:solidFill>
            <a:schemeClr val="accent1">
              <a:alpha val="43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8" name="CasellaDiTesto 37"/>
          <p:cNvSpPr txBox="1"/>
          <p:nvPr/>
        </p:nvSpPr>
        <p:spPr>
          <a:xfrm>
            <a:off x="5796136" y="3429000"/>
            <a:ext cx="272792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err="1" smtClean="0">
                <a:latin typeface="Comic Sans MS" pitchFamily="66" charset="0"/>
              </a:rPr>
              <a:t>forse</a:t>
            </a:r>
            <a:r>
              <a:rPr lang="en-US" dirty="0" smtClean="0">
                <a:latin typeface="Comic Sans MS" pitchFamily="66" charset="0"/>
              </a:rPr>
              <a:t> era </a:t>
            </a:r>
            <a:r>
              <a:rPr lang="en-US" dirty="0" err="1" smtClean="0">
                <a:latin typeface="Comic Sans MS" pitchFamily="66" charset="0"/>
              </a:rPr>
              <a:t>davvero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un’idea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folle</a:t>
            </a:r>
            <a:r>
              <a:rPr lang="en-US" dirty="0" smtClean="0">
                <a:latin typeface="Comic Sans MS" pitchFamily="66" charset="0"/>
              </a:rPr>
              <a:t>.</a:t>
            </a:r>
          </a:p>
          <a:p>
            <a:pPr algn="ctr"/>
            <a:r>
              <a:rPr lang="en-US" dirty="0" err="1" smtClean="0">
                <a:latin typeface="Comic Sans MS" pitchFamily="66" charset="0"/>
              </a:rPr>
              <a:t>sembrava</a:t>
            </a:r>
            <a:r>
              <a:rPr lang="en-US" dirty="0" smtClean="0">
                <a:latin typeface="Comic Sans MS" pitchFamily="66" charset="0"/>
              </a:rPr>
              <a:t> un </a:t>
            </a:r>
            <a:r>
              <a:rPr lang="en-US" dirty="0" err="1" smtClean="0">
                <a:latin typeface="Comic Sans MS" pitchFamily="66" charset="0"/>
              </a:rPr>
              <a:t>po</a:t>
            </a:r>
            <a:r>
              <a:rPr lang="en-US" dirty="0" smtClean="0">
                <a:latin typeface="Comic Sans MS" pitchFamily="66" charset="0"/>
              </a:rPr>
              <a:t>’ </a:t>
            </a:r>
          </a:p>
          <a:p>
            <a:pPr algn="ctr"/>
            <a:r>
              <a:rPr lang="en-US" dirty="0" err="1" smtClean="0">
                <a:latin typeface="Comic Sans MS" pitchFamily="66" charset="0"/>
              </a:rPr>
              <a:t>forza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bruta</a:t>
            </a:r>
            <a:r>
              <a:rPr lang="en-US" dirty="0" smtClean="0">
                <a:latin typeface="Comic Sans MS" pitchFamily="66" charset="0"/>
              </a:rPr>
              <a:t>!</a:t>
            </a:r>
            <a:endParaRPr lang="en-US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795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000"/>
                            </p:stCondLst>
                            <p:childTnLst>
                              <p:par>
                                <p:cTn id="28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500"/>
                            </p:stCondLst>
                            <p:childTnLst>
                              <p:par>
                                <p:cTn id="32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4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2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9555" grpId="0"/>
      <p:bldP spid="5" grpId="0"/>
      <p:bldP spid="31" grpId="0"/>
      <p:bldP spid="32" grpId="0" animBg="1"/>
      <p:bldP spid="33" grpId="0"/>
      <p:bldP spid="34" grpId="0"/>
      <p:bldP spid="35" grpId="0"/>
      <p:bldP spid="37" grpId="0" animBg="1"/>
      <p:bldP spid="38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4" name="Rectangle 2"/>
          <p:cNvSpPr>
            <a:spLocks noChangeArrowheads="1"/>
          </p:cNvSpPr>
          <p:nvPr/>
        </p:nvSpPr>
        <p:spPr bwMode="black">
          <a:xfrm>
            <a:off x="457200" y="188640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r" eaLnBrk="1" hangingPunct="1">
              <a:spcBef>
                <a:spcPct val="20000"/>
              </a:spcBef>
            </a:pPr>
            <a:r>
              <a:rPr lang="it-IT" altLang="it-IT" sz="2800" b="1" dirty="0" err="1" smtClean="0">
                <a:solidFill>
                  <a:srgbClr val="3366FF"/>
                </a:solidFill>
                <a:latin typeface="Comic Sans MS" pitchFamily="66" charset="0"/>
              </a:rPr>
              <a:t>…però</a:t>
            </a:r>
            <a:r>
              <a:rPr lang="it-IT" altLang="it-IT" sz="2800" b="1" dirty="0" smtClean="0">
                <a:solidFill>
                  <a:srgbClr val="3366FF"/>
                </a:solidFill>
                <a:latin typeface="Comic Sans MS" pitchFamily="66" charset="0"/>
              </a:rPr>
              <a:t> forse non tutto è perduto</a:t>
            </a:r>
            <a:endParaRPr lang="it-IT" altLang="it-IT" sz="2800" b="1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279555" name="Text Box 3"/>
          <p:cNvSpPr txBox="1">
            <a:spLocks noChangeArrowheads="1"/>
          </p:cNvSpPr>
          <p:nvPr/>
        </p:nvSpPr>
        <p:spPr bwMode="auto">
          <a:xfrm>
            <a:off x="35496" y="4305290"/>
            <a:ext cx="8972426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altLang="it-IT" sz="2200" b="1" dirty="0" smtClean="0">
                <a:solidFill>
                  <a:srgbClr val="C00000"/>
                </a:solidFill>
                <a:latin typeface="Comic Sans MS" pitchFamily="66" charset="0"/>
              </a:rPr>
              <a:t>Idea: </a:t>
            </a:r>
            <a:r>
              <a:rPr lang="it-IT" altLang="it-IT" sz="2200" dirty="0" smtClean="0">
                <a:latin typeface="Comic Sans MS" pitchFamily="66" charset="0"/>
              </a:rPr>
              <a:t>procediamo iterativamente considerando prefissi di </a:t>
            </a:r>
            <a:r>
              <a:rPr lang="it-IT" altLang="it-IT" sz="2200" dirty="0" smtClean="0">
                <a:solidFill>
                  <a:srgbClr val="3366FF"/>
                </a:solidFill>
                <a:latin typeface="Comic Sans MS" pitchFamily="66" charset="0"/>
              </a:rPr>
              <a:t>G</a:t>
            </a:r>
            <a:r>
              <a:rPr lang="it-IT" altLang="it-IT" sz="2200" dirty="0" smtClean="0">
                <a:latin typeface="Comic Sans MS" pitchFamily="66" charset="0"/>
              </a:rPr>
              <a:t> dai più piccoli verso i più grandi.</a:t>
            </a:r>
            <a:endParaRPr lang="en-US" sz="2200" dirty="0">
              <a:latin typeface="Comic Sans MS" pitchFamily="66" charset="0"/>
            </a:endParaRPr>
          </a:p>
        </p:txBody>
      </p:sp>
      <p:sp>
        <p:nvSpPr>
          <p:cNvPr id="279556" name="Text Box 4"/>
          <p:cNvSpPr txBox="1">
            <a:spLocks noChangeArrowheads="1"/>
          </p:cNvSpPr>
          <p:nvPr/>
        </p:nvSpPr>
        <p:spPr bwMode="auto">
          <a:xfrm>
            <a:off x="0" y="1268760"/>
            <a:ext cx="8783959" cy="13681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noAutofit/>
          </a:bodyPr>
          <a:lstStyle/>
          <a:p>
            <a:r>
              <a:rPr lang="it-IT" altLang="it-IT" sz="2200" b="1" dirty="0" smtClean="0">
                <a:solidFill>
                  <a:srgbClr val="C00000"/>
                </a:solidFill>
                <a:latin typeface="Comic Sans MS" pitchFamily="66" charset="0"/>
              </a:rPr>
              <a:t>domanda fondamentale: </a:t>
            </a:r>
            <a:r>
              <a:rPr lang="it-IT" altLang="it-IT" sz="2200" dirty="0" smtClean="0">
                <a:latin typeface="Comic Sans MS" pitchFamily="66" charset="0"/>
              </a:rPr>
              <a:t>quanti problemi distinti sono risolti dall’algoritmo ricorsivo?</a:t>
            </a:r>
          </a:p>
        </p:txBody>
      </p:sp>
      <p:sp>
        <p:nvSpPr>
          <p:cNvPr id="33" name="CasellaDiTesto 32"/>
          <p:cNvSpPr txBox="1"/>
          <p:nvPr/>
        </p:nvSpPr>
        <p:spPr>
          <a:xfrm>
            <a:off x="755576" y="2196153"/>
            <a:ext cx="10081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Comic Sans MS" pitchFamily="66" charset="0"/>
                <a:sym typeface="Symbol"/>
              </a:rPr>
              <a:t>(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  <a:sym typeface="Symbol"/>
              </a:rPr>
              <a:t>n</a:t>
            </a:r>
            <a:r>
              <a:rPr lang="en-US" sz="3200" dirty="0" smtClean="0">
                <a:latin typeface="Comic Sans MS" pitchFamily="66" charset="0"/>
                <a:sym typeface="Symbol"/>
              </a:rPr>
              <a:t>)</a:t>
            </a:r>
            <a:endParaRPr lang="en-US" sz="3200" dirty="0">
              <a:latin typeface="Comic Sans MS" pitchFamily="66" charset="0"/>
            </a:endParaRPr>
          </a:p>
        </p:txBody>
      </p:sp>
      <p:pic>
        <p:nvPicPr>
          <p:cNvPr id="2" name="Picture 2" descr="https://encrypted-tbn2.gstatic.com/images?q=tbn:ANd9GcS67vUJtzHMFvlvHD7tDGRpzerDddwx9RvyL9OlUHCoFfQOVbFz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355976" y="2780928"/>
            <a:ext cx="1080120" cy="1093923"/>
          </a:xfrm>
          <a:prstGeom prst="rect">
            <a:avLst/>
          </a:prstGeom>
          <a:noFill/>
        </p:spPr>
      </p:pic>
      <p:sp>
        <p:nvSpPr>
          <p:cNvPr id="38" name="CasellaDiTesto 37"/>
          <p:cNvSpPr txBox="1"/>
          <p:nvPr/>
        </p:nvSpPr>
        <p:spPr>
          <a:xfrm>
            <a:off x="6588224" y="2348880"/>
            <a:ext cx="19358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err="1" smtClean="0">
                <a:latin typeface="Comic Sans MS" pitchFamily="66" charset="0"/>
              </a:rPr>
              <a:t>sono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pochi</a:t>
            </a:r>
            <a:r>
              <a:rPr lang="en-US" dirty="0" smtClean="0">
                <a:latin typeface="Comic Sans MS" pitchFamily="66" charset="0"/>
              </a:rPr>
              <a:t>!!!!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14" name="CasellaDiTesto 13"/>
          <p:cNvSpPr txBox="1"/>
          <p:nvPr/>
        </p:nvSpPr>
        <p:spPr>
          <a:xfrm>
            <a:off x="107504" y="2793122"/>
            <a:ext cx="316835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 smtClean="0">
                <a:latin typeface="Comic Sans MS" pitchFamily="66" charset="0"/>
                <a:sym typeface="Symbol"/>
              </a:rPr>
              <a:t>c’è</a:t>
            </a:r>
            <a:r>
              <a:rPr lang="en-US" sz="2000" dirty="0" smtClean="0">
                <a:latin typeface="Comic Sans MS" pitchFamily="66" charset="0"/>
                <a:sym typeface="Symbol"/>
              </a:rPr>
              <a:t> un </a:t>
            </a:r>
            <a:r>
              <a:rPr lang="en-US" sz="2000" dirty="0" err="1" smtClean="0">
                <a:latin typeface="Comic Sans MS" pitchFamily="66" charset="0"/>
                <a:sym typeface="Symbol"/>
              </a:rPr>
              <a:t>sottoproblema</a:t>
            </a:r>
            <a:r>
              <a:rPr lang="en-US" sz="2000" dirty="0" smtClean="0">
                <a:latin typeface="Comic Sans MS" pitchFamily="66" charset="0"/>
                <a:sym typeface="Symbol"/>
              </a:rPr>
              <a:t> per </a:t>
            </a:r>
            <a:r>
              <a:rPr lang="en-US" sz="2000" dirty="0" err="1" smtClean="0">
                <a:latin typeface="Comic Sans MS" pitchFamily="66" charset="0"/>
                <a:sym typeface="Symbol"/>
              </a:rPr>
              <a:t>ogni</a:t>
            </a:r>
            <a:r>
              <a:rPr lang="en-US" sz="2000" dirty="0" smtClean="0">
                <a:latin typeface="Comic Sans MS" pitchFamily="66" charset="0"/>
                <a:sym typeface="Symbol"/>
              </a:rPr>
              <a:t> </a:t>
            </a:r>
            <a:r>
              <a:rPr lang="en-US" sz="2000" dirty="0" err="1" smtClean="0">
                <a:latin typeface="Comic Sans MS" pitchFamily="66" charset="0"/>
                <a:sym typeface="Symbol"/>
              </a:rPr>
              <a:t>prefisso</a:t>
            </a:r>
            <a:r>
              <a:rPr lang="en-US" sz="2000" dirty="0" smtClean="0">
                <a:latin typeface="Comic Sans MS" pitchFamily="66" charset="0"/>
                <a:sym typeface="Symbol"/>
              </a:rPr>
              <a:t> </a:t>
            </a:r>
            <a:r>
              <a:rPr lang="en-US" sz="2000" dirty="0" err="1" smtClean="0">
                <a:latin typeface="Comic Sans MS" pitchFamily="66" charset="0"/>
                <a:sym typeface="Symbol"/>
              </a:rPr>
              <a:t>di</a:t>
            </a:r>
            <a:r>
              <a:rPr lang="en-US" sz="2000" dirty="0" smtClean="0">
                <a:latin typeface="Comic Sans MS" pitchFamily="66" charset="0"/>
                <a:sym typeface="Symbol"/>
              </a:rPr>
              <a:t>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  <a:sym typeface="Symbol"/>
              </a:rPr>
              <a:t>G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37" name="Fumetto 4 36"/>
          <p:cNvSpPr/>
          <p:nvPr/>
        </p:nvSpPr>
        <p:spPr>
          <a:xfrm>
            <a:off x="6238817" y="2050215"/>
            <a:ext cx="2376264" cy="1224136"/>
          </a:xfrm>
          <a:prstGeom prst="cloudCallout">
            <a:avLst>
              <a:gd name="adj1" fmla="val -79051"/>
              <a:gd name="adj2" fmla="val 27268"/>
            </a:avLst>
          </a:prstGeom>
          <a:solidFill>
            <a:schemeClr val="accent1">
              <a:alpha val="43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795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2795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9555" grpId="0"/>
      <p:bldP spid="279556" grpId="0"/>
      <p:bldP spid="33" grpId="0"/>
      <p:bldP spid="38" grpId="0"/>
      <p:bldP spid="14" grpId="0"/>
      <p:bldP spid="37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pPr algn="r"/>
            <a:r>
              <a:rPr lang="en-US" sz="4000" dirty="0" err="1" smtClean="0">
                <a:solidFill>
                  <a:srgbClr val="C00000"/>
                </a:solidFill>
                <a:latin typeface="Comic Sans MS" pitchFamily="66" charset="0"/>
              </a:rPr>
              <a:t>l’algoritmo</a:t>
            </a:r>
            <a:endParaRPr lang="en-US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395537" y="2190343"/>
            <a:ext cx="5688631" cy="2246769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endParaRPr lang="en-US" sz="2000" i="1" dirty="0">
              <a:latin typeface="Comic Sans MS" pitchFamily="66" charset="0"/>
            </a:endParaRP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2000" dirty="0" smtClean="0">
                <a:latin typeface="Comic Sans MS" pitchFamily="66" charset="0"/>
              </a:rPr>
              <a:t> OPT[1]=w</a:t>
            </a:r>
            <a:r>
              <a:rPr lang="en-US" sz="2000" baseline="-25000" dirty="0" smtClean="0">
                <a:latin typeface="Comic Sans MS" pitchFamily="66" charset="0"/>
              </a:rPr>
              <a:t>1</a:t>
            </a:r>
            <a:r>
              <a:rPr lang="en-US" sz="2000" dirty="0" smtClean="0">
                <a:latin typeface="Comic Sans MS" pitchFamily="66" charset="0"/>
              </a:rPr>
              <a:t>; OPT[2]= max {w</a:t>
            </a:r>
            <a:r>
              <a:rPr lang="en-US" sz="2000" baseline="-25000" dirty="0" smtClean="0">
                <a:latin typeface="Comic Sans MS" pitchFamily="66" charset="0"/>
              </a:rPr>
              <a:t>1</a:t>
            </a:r>
            <a:r>
              <a:rPr lang="en-US" sz="2000" dirty="0" smtClean="0">
                <a:latin typeface="Comic Sans MS" pitchFamily="66" charset="0"/>
              </a:rPr>
              <a:t>, w</a:t>
            </a:r>
            <a:r>
              <a:rPr lang="en-US" sz="2000" baseline="-25000" dirty="0" smtClean="0">
                <a:latin typeface="Comic Sans MS" pitchFamily="66" charset="0"/>
              </a:rPr>
              <a:t>2</a:t>
            </a:r>
            <a:r>
              <a:rPr lang="en-US" sz="2000" dirty="0" smtClean="0">
                <a:latin typeface="Comic Sans MS" pitchFamily="66" charset="0"/>
              </a:rPr>
              <a:t>}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b="1" dirty="0" smtClean="0">
                <a:latin typeface="Comic Sans MS" pitchFamily="66" charset="0"/>
              </a:rPr>
              <a:t>for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j</a:t>
            </a:r>
            <a:r>
              <a:rPr lang="en-US" sz="2000" dirty="0" smtClean="0">
                <a:latin typeface="Comic Sans MS" pitchFamily="66" charset="0"/>
              </a:rPr>
              <a:t>=3 </a:t>
            </a:r>
            <a:r>
              <a:rPr lang="en-US" sz="2000" b="1" dirty="0" smtClean="0">
                <a:latin typeface="Comic Sans MS" pitchFamily="66" charset="0"/>
              </a:rPr>
              <a:t>to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b="1" dirty="0" smtClean="0">
                <a:latin typeface="Comic Sans MS" pitchFamily="66" charset="0"/>
              </a:rPr>
              <a:t>do</a:t>
            </a:r>
            <a:endParaRPr lang="en-US" sz="2000" dirty="0" smtClean="0">
              <a:latin typeface="Comic Sans MS" pitchFamily="66" charset="0"/>
            </a:endParaRP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2000" dirty="0" smtClean="0">
                <a:latin typeface="Comic Sans MS" pitchFamily="66" charset="0"/>
                <a:sym typeface="Wingdings" pitchFamily="2" charset="2"/>
              </a:rPr>
              <a:t> </a:t>
            </a:r>
            <a:r>
              <a:rPr lang="en-US" sz="2000" b="1" dirty="0" smtClean="0">
                <a:latin typeface="Comic Sans MS" pitchFamily="66" charset="0"/>
                <a:sym typeface="Wingdings" pitchFamily="2" charset="2"/>
              </a:rPr>
              <a:t>    </a:t>
            </a:r>
            <a:r>
              <a:rPr lang="en-US" sz="2000" dirty="0" smtClean="0">
                <a:latin typeface="Comic Sans MS" pitchFamily="66" charset="0"/>
                <a:sym typeface="Wingdings" pitchFamily="2" charset="2"/>
              </a:rPr>
              <a:t>OPT[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  <a:sym typeface="Wingdings" pitchFamily="2" charset="2"/>
              </a:rPr>
              <a:t>j</a:t>
            </a:r>
            <a:r>
              <a:rPr lang="en-US" sz="2000" dirty="0" smtClean="0">
                <a:latin typeface="Comic Sans MS" pitchFamily="66" charset="0"/>
                <a:sym typeface="Wingdings" pitchFamily="2" charset="2"/>
              </a:rPr>
              <a:t>]= max {OPT[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  <a:sym typeface="Wingdings" pitchFamily="2" charset="2"/>
              </a:rPr>
              <a:t>j</a:t>
            </a:r>
            <a:r>
              <a:rPr lang="en-US" sz="2000" dirty="0" smtClean="0">
                <a:latin typeface="Comic Sans MS" pitchFamily="66" charset="0"/>
                <a:sym typeface="Wingdings" pitchFamily="2" charset="2"/>
              </a:rPr>
              <a:t>-1], </a:t>
            </a:r>
            <a:r>
              <a:rPr lang="en-US" sz="2000" dirty="0" err="1" smtClean="0">
                <a:latin typeface="Comic Sans MS" pitchFamily="66" charset="0"/>
                <a:sym typeface="Wingdings" pitchFamily="2" charset="2"/>
              </a:rPr>
              <a:t>w</a:t>
            </a:r>
            <a:r>
              <a:rPr lang="en-US" sz="2000" baseline="-25000" dirty="0" err="1" smtClean="0">
                <a:solidFill>
                  <a:srgbClr val="3366FF"/>
                </a:solidFill>
                <a:latin typeface="Comic Sans MS" pitchFamily="66" charset="0"/>
                <a:sym typeface="Wingdings" pitchFamily="2" charset="2"/>
              </a:rPr>
              <a:t>j</a:t>
            </a:r>
            <a:r>
              <a:rPr lang="en-US" sz="2000" dirty="0" err="1" smtClean="0">
                <a:latin typeface="Comic Sans MS" pitchFamily="66" charset="0"/>
                <a:sym typeface="Wingdings" pitchFamily="2" charset="2"/>
              </a:rPr>
              <a:t>+OPT</a:t>
            </a:r>
            <a:r>
              <a:rPr lang="en-US" sz="2000" dirty="0" smtClean="0">
                <a:latin typeface="Comic Sans MS" pitchFamily="66" charset="0"/>
                <a:sym typeface="Wingdings" pitchFamily="2" charset="2"/>
              </a:rPr>
              <a:t>[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  <a:sym typeface="Wingdings" pitchFamily="2" charset="2"/>
              </a:rPr>
              <a:t>j</a:t>
            </a:r>
            <a:r>
              <a:rPr lang="en-US" sz="2000" dirty="0" smtClean="0">
                <a:latin typeface="Comic Sans MS" pitchFamily="66" charset="0"/>
                <a:sym typeface="Wingdings" pitchFamily="2" charset="2"/>
              </a:rPr>
              <a:t>-2]} 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2000" dirty="0" smtClean="0">
                <a:latin typeface="Comic Sans MS" pitchFamily="66" charset="0"/>
                <a:sym typeface="Wingdings" pitchFamily="2" charset="2"/>
              </a:rPr>
              <a:t> </a:t>
            </a:r>
            <a:r>
              <a:rPr lang="en-US" sz="2000" b="1" dirty="0" smtClean="0">
                <a:latin typeface="Comic Sans MS" pitchFamily="66" charset="0"/>
                <a:sym typeface="Wingdings" pitchFamily="2" charset="2"/>
              </a:rPr>
              <a:t>return</a:t>
            </a:r>
            <a:r>
              <a:rPr lang="en-US" sz="2000" dirty="0" smtClean="0">
                <a:latin typeface="Comic Sans MS" pitchFamily="66" charset="0"/>
                <a:sym typeface="Wingdings" pitchFamily="2" charset="2"/>
              </a:rPr>
              <a:t> OPT[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  <a:sym typeface="Wingdings" pitchFamily="2" charset="2"/>
              </a:rPr>
              <a:t>n</a:t>
            </a:r>
            <a:r>
              <a:rPr lang="en-US" sz="2000" dirty="0" smtClean="0">
                <a:latin typeface="Comic Sans MS" pitchFamily="66" charset="0"/>
                <a:sym typeface="Wingdings" pitchFamily="2" charset="2"/>
              </a:rPr>
              <a:t>]</a:t>
            </a:r>
            <a:endParaRPr lang="en-US" sz="2000" baseline="-25000" dirty="0">
              <a:latin typeface="Comic Sans MS" pitchFamily="66" charset="0"/>
            </a:endParaRPr>
          </a:p>
        </p:txBody>
      </p:sp>
      <p:sp>
        <p:nvSpPr>
          <p:cNvPr id="5" name="CasellaDiTesto 4"/>
          <p:cNvSpPr txBox="1"/>
          <p:nvPr/>
        </p:nvSpPr>
        <p:spPr>
          <a:xfrm>
            <a:off x="323528" y="1045185"/>
            <a:ext cx="8208912" cy="1015663"/>
          </a:xfrm>
          <a:prstGeom prst="rect">
            <a:avLst/>
          </a:prstGeom>
          <a:ln w="31750"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G</a:t>
            </a:r>
            <a:r>
              <a:rPr lang="en-US" sz="2000" baseline="-25000" dirty="0" err="1" smtClean="0">
                <a:solidFill>
                  <a:srgbClr val="3366FF"/>
                </a:solidFill>
                <a:latin typeface="Comic Sans MS" pitchFamily="66" charset="0"/>
              </a:rPr>
              <a:t>j</a:t>
            </a:r>
            <a:r>
              <a:rPr lang="en-US" sz="2000" dirty="0" smtClean="0">
                <a:latin typeface="Comic Sans MS" pitchFamily="66" charset="0"/>
              </a:rPr>
              <a:t>: </a:t>
            </a:r>
            <a:r>
              <a:rPr lang="en-US" sz="2000" dirty="0" err="1" smtClean="0">
                <a:latin typeface="Comic Sans MS" pitchFamily="66" charset="0"/>
              </a:rPr>
              <a:t>sottocammino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composto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dai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primi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j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vertici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di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G</a:t>
            </a:r>
          </a:p>
          <a:p>
            <a:r>
              <a:rPr lang="en-US" sz="2000" dirty="0" smtClean="0">
                <a:solidFill>
                  <a:schemeClr val="tx1"/>
                </a:solidFill>
                <a:latin typeface="Comic Sans MS" pitchFamily="66" charset="0"/>
              </a:rPr>
              <a:t>OPT[]: </a:t>
            </a:r>
            <a:r>
              <a:rPr lang="en-US" sz="2000" dirty="0" err="1" smtClean="0">
                <a:solidFill>
                  <a:schemeClr val="tx1"/>
                </a:solidFill>
                <a:latin typeface="Comic Sans MS" pitchFamily="66" charset="0"/>
              </a:rPr>
              <a:t>vettore</a:t>
            </a:r>
            <a:r>
              <a:rPr lang="en-US" sz="2000" dirty="0" smtClean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Comic Sans MS" pitchFamily="66" charset="0"/>
              </a:rPr>
              <a:t>di</a:t>
            </a:r>
            <a:r>
              <a:rPr lang="en-US" sz="2000" dirty="0" smtClean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Comic Sans MS" pitchFamily="66" charset="0"/>
              </a:rPr>
              <a:t>elementi</a:t>
            </a:r>
            <a:r>
              <a:rPr lang="en-US" sz="2000" dirty="0" smtClean="0">
                <a:solidFill>
                  <a:schemeClr val="tx1"/>
                </a:solidFill>
                <a:latin typeface="Comic Sans MS" pitchFamily="66" charset="0"/>
              </a:rPr>
              <a:t>;</a:t>
            </a:r>
          </a:p>
          <a:p>
            <a:r>
              <a:rPr lang="en-US" sz="2000" dirty="0" err="1" smtClean="0">
                <a:solidFill>
                  <a:schemeClr val="tx1"/>
                </a:solidFill>
                <a:latin typeface="Comic Sans MS" pitchFamily="66" charset="0"/>
              </a:rPr>
              <a:t>dentro</a:t>
            </a:r>
            <a:r>
              <a:rPr lang="en-US" sz="2000" dirty="0" smtClean="0">
                <a:solidFill>
                  <a:schemeClr val="tx1"/>
                </a:solidFill>
                <a:latin typeface="Comic Sans MS" pitchFamily="66" charset="0"/>
              </a:rPr>
              <a:t> OPT[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j</a:t>
            </a:r>
            <a:r>
              <a:rPr lang="en-US" sz="2000" dirty="0" smtClean="0">
                <a:solidFill>
                  <a:schemeClr val="tx1"/>
                </a:solidFill>
                <a:latin typeface="Comic Sans MS" pitchFamily="66" charset="0"/>
              </a:rPr>
              <a:t>] </a:t>
            </a:r>
            <a:r>
              <a:rPr lang="en-US" sz="2000" dirty="0" err="1" smtClean="0">
                <a:solidFill>
                  <a:schemeClr val="tx1"/>
                </a:solidFill>
                <a:latin typeface="Comic Sans MS" pitchFamily="66" charset="0"/>
              </a:rPr>
              <a:t>voglio</a:t>
            </a:r>
            <a:r>
              <a:rPr lang="en-US" sz="2000" dirty="0" smtClean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Comic Sans MS" pitchFamily="66" charset="0"/>
              </a:rPr>
              <a:t>mettere</a:t>
            </a:r>
            <a:r>
              <a:rPr lang="en-US" sz="2000" dirty="0" smtClean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Comic Sans MS" pitchFamily="66" charset="0"/>
              </a:rPr>
              <a:t>il</a:t>
            </a:r>
            <a:r>
              <a:rPr lang="en-US" sz="2000" dirty="0" smtClean="0">
                <a:solidFill>
                  <a:schemeClr val="tx1"/>
                </a:solidFill>
                <a:latin typeface="Comic Sans MS" pitchFamily="66" charset="0"/>
              </a:rPr>
              <a:t> peso </a:t>
            </a:r>
            <a:r>
              <a:rPr lang="en-US" sz="2000" dirty="0" err="1" smtClean="0">
                <a:solidFill>
                  <a:schemeClr val="tx1"/>
                </a:solidFill>
                <a:latin typeface="Comic Sans MS" pitchFamily="66" charset="0"/>
              </a:rPr>
              <a:t>dell’II</a:t>
            </a:r>
            <a:r>
              <a:rPr lang="en-US" sz="2000" dirty="0" smtClean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Comic Sans MS" pitchFamily="66" charset="0"/>
              </a:rPr>
              <a:t>di</a:t>
            </a:r>
            <a:r>
              <a:rPr lang="en-US" sz="2000" dirty="0" smtClean="0">
                <a:solidFill>
                  <a:schemeClr val="tx1"/>
                </a:solidFill>
                <a:latin typeface="Comic Sans MS" pitchFamily="66" charset="0"/>
              </a:rPr>
              <a:t> peso </a:t>
            </a:r>
            <a:r>
              <a:rPr lang="en-US" sz="2000" dirty="0" err="1" smtClean="0">
                <a:solidFill>
                  <a:schemeClr val="tx1"/>
                </a:solidFill>
                <a:latin typeface="Comic Sans MS" pitchFamily="66" charset="0"/>
              </a:rPr>
              <a:t>massimo</a:t>
            </a:r>
            <a:r>
              <a:rPr lang="en-US" sz="2000" dirty="0" smtClean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Comic Sans MS" pitchFamily="66" charset="0"/>
              </a:rPr>
              <a:t>di</a:t>
            </a:r>
            <a:r>
              <a:rPr lang="en-US" sz="2000" dirty="0" smtClean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G</a:t>
            </a:r>
            <a:r>
              <a:rPr lang="en-US" sz="2000" baseline="-25000" dirty="0" err="1" smtClean="0">
                <a:solidFill>
                  <a:srgbClr val="3366FF"/>
                </a:solidFill>
                <a:latin typeface="Comic Sans MS" pitchFamily="66" charset="0"/>
              </a:rPr>
              <a:t>j</a:t>
            </a:r>
            <a:endParaRPr lang="en-US" sz="20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14" name="CasellaDiTesto 13"/>
          <p:cNvSpPr txBox="1"/>
          <p:nvPr/>
        </p:nvSpPr>
        <p:spPr>
          <a:xfrm>
            <a:off x="2267744" y="5550331"/>
            <a:ext cx="475252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dirty="0" err="1" smtClean="0">
                <a:solidFill>
                  <a:srgbClr val="3366FF"/>
                </a:solidFill>
                <a:latin typeface="Comic Sans MS" pitchFamily="66" charset="0"/>
              </a:rPr>
              <a:t>possiamo</a:t>
            </a:r>
            <a:r>
              <a:rPr lang="en-US" sz="22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200" dirty="0" err="1" smtClean="0">
                <a:solidFill>
                  <a:srgbClr val="3366FF"/>
                </a:solidFill>
                <a:latin typeface="Comic Sans MS" pitchFamily="66" charset="0"/>
              </a:rPr>
              <a:t>trovare</a:t>
            </a:r>
            <a:r>
              <a:rPr lang="en-US" sz="2200" dirty="0" smtClean="0">
                <a:solidFill>
                  <a:srgbClr val="3366FF"/>
                </a:solidFill>
                <a:latin typeface="Comic Sans MS" pitchFamily="66" charset="0"/>
              </a:rPr>
              <a:t> in tempo </a:t>
            </a:r>
            <a:r>
              <a:rPr lang="en-US" sz="2200" dirty="0" err="1" smtClean="0">
                <a:solidFill>
                  <a:srgbClr val="3366FF"/>
                </a:solidFill>
                <a:latin typeface="Comic Sans MS" pitchFamily="66" charset="0"/>
              </a:rPr>
              <a:t>lineare</a:t>
            </a:r>
            <a:r>
              <a:rPr lang="en-US" sz="22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200" dirty="0" err="1" smtClean="0">
                <a:solidFill>
                  <a:srgbClr val="3366FF"/>
                </a:solidFill>
                <a:latin typeface="Comic Sans MS" pitchFamily="66" charset="0"/>
              </a:rPr>
              <a:t>anche</a:t>
            </a:r>
            <a:r>
              <a:rPr lang="en-US" sz="22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200" dirty="0" err="1" smtClean="0">
                <a:solidFill>
                  <a:srgbClr val="3366FF"/>
                </a:solidFill>
                <a:latin typeface="Comic Sans MS" pitchFamily="66" charset="0"/>
              </a:rPr>
              <a:t>l’II</a:t>
            </a:r>
            <a:r>
              <a:rPr lang="en-US" sz="22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200" dirty="0" err="1" smtClean="0">
                <a:solidFill>
                  <a:srgbClr val="3366FF"/>
                </a:solidFill>
                <a:latin typeface="Comic Sans MS" pitchFamily="66" charset="0"/>
              </a:rPr>
              <a:t>di</a:t>
            </a:r>
            <a:r>
              <a:rPr lang="en-US" sz="2200" dirty="0" smtClean="0">
                <a:solidFill>
                  <a:srgbClr val="3366FF"/>
                </a:solidFill>
                <a:latin typeface="Comic Sans MS" pitchFamily="66" charset="0"/>
              </a:rPr>
              <a:t> peso </a:t>
            </a:r>
            <a:r>
              <a:rPr lang="en-US" sz="2200" dirty="0" err="1" smtClean="0">
                <a:solidFill>
                  <a:srgbClr val="3366FF"/>
                </a:solidFill>
                <a:latin typeface="Comic Sans MS" pitchFamily="66" charset="0"/>
              </a:rPr>
              <a:t>massimo</a:t>
            </a:r>
            <a:r>
              <a:rPr lang="en-US" sz="2200" dirty="0" smtClean="0">
                <a:solidFill>
                  <a:srgbClr val="3366FF"/>
                </a:solidFill>
                <a:latin typeface="Comic Sans MS" pitchFamily="66" charset="0"/>
              </a:rPr>
              <a:t>?</a:t>
            </a:r>
            <a:endParaRPr lang="en-US" sz="22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5" name="CasellaDiTesto 14"/>
          <p:cNvSpPr txBox="1"/>
          <p:nvPr/>
        </p:nvSpPr>
        <p:spPr>
          <a:xfrm>
            <a:off x="0" y="4797152"/>
            <a:ext cx="9144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Oss</a:t>
            </a:r>
            <a:r>
              <a:rPr lang="en-US" sz="2000" dirty="0" smtClean="0">
                <a:latin typeface="Comic Sans MS" pitchFamily="66" charset="0"/>
              </a:rPr>
              <a:t>: </a:t>
            </a:r>
            <a:r>
              <a:rPr lang="en-US" sz="2000" dirty="0" err="1" smtClean="0">
                <a:latin typeface="Comic Sans MS" pitchFamily="66" charset="0"/>
              </a:rPr>
              <a:t>l’algoritmo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calcola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il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valore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della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soluzione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ottima</a:t>
            </a:r>
            <a:r>
              <a:rPr lang="en-US" sz="2000" dirty="0" smtClean="0">
                <a:latin typeface="Comic Sans MS" pitchFamily="66" charset="0"/>
              </a:rPr>
              <a:t>, ma non la </a:t>
            </a:r>
            <a:r>
              <a:rPr lang="en-US" sz="2000" dirty="0" err="1" smtClean="0">
                <a:latin typeface="Comic Sans MS" pitchFamily="66" charset="0"/>
              </a:rPr>
              <a:t>soluzione</a:t>
            </a:r>
            <a:r>
              <a:rPr lang="en-US" sz="2000" dirty="0" smtClean="0">
                <a:latin typeface="Comic Sans MS" pitchFamily="66" charset="0"/>
              </a:rPr>
              <a:t>.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19" name="CasellaDiTesto 18"/>
          <p:cNvSpPr txBox="1"/>
          <p:nvPr/>
        </p:nvSpPr>
        <p:spPr>
          <a:xfrm>
            <a:off x="6444208" y="2996952"/>
            <a:ext cx="2376264" cy="584775"/>
          </a:xfrm>
          <a:prstGeom prst="rect">
            <a:avLst/>
          </a:prstGeom>
          <a:ln w="38100"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3200" dirty="0" smtClean="0">
                <a:latin typeface="Comic Sans MS" pitchFamily="66" charset="0"/>
                <a:sym typeface="Symbol"/>
              </a:rPr>
              <a:t>T(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  <a:sym typeface="Symbol"/>
              </a:rPr>
              <a:t>n</a:t>
            </a:r>
            <a:r>
              <a:rPr lang="en-US" sz="3200" dirty="0" smtClean="0">
                <a:latin typeface="Comic Sans MS" pitchFamily="66" charset="0"/>
                <a:sym typeface="Symbol"/>
              </a:rPr>
              <a:t>)=(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  <a:sym typeface="Symbol"/>
              </a:rPr>
              <a:t>n</a:t>
            </a:r>
            <a:r>
              <a:rPr lang="en-US" sz="3200" dirty="0" smtClean="0">
                <a:latin typeface="Comic Sans MS" pitchFamily="66" charset="0"/>
                <a:sym typeface="Symbol"/>
              </a:rPr>
              <a:t>)</a:t>
            </a:r>
            <a:endParaRPr lang="en-US" sz="32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4" grpId="0"/>
      <p:bldP spid="15" grpId="0"/>
      <p:bldP spid="19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sz="4800" dirty="0" err="1" smtClean="0">
                <a:solidFill>
                  <a:srgbClr val="3366FF"/>
                </a:solidFill>
                <a:latin typeface="Comic Sans MS" pitchFamily="66" charset="0"/>
              </a:rPr>
              <a:t>Ricostruire</a:t>
            </a:r>
            <a:r>
              <a:rPr lang="en-US" sz="4800" dirty="0" smtClean="0">
                <a:solidFill>
                  <a:srgbClr val="3366FF"/>
                </a:solidFill>
                <a:latin typeface="Comic Sans MS" pitchFamily="66" charset="0"/>
              </a:rPr>
              <a:t> la </a:t>
            </a:r>
            <a:r>
              <a:rPr lang="en-US" sz="4800" dirty="0" err="1" smtClean="0">
                <a:solidFill>
                  <a:srgbClr val="3366FF"/>
                </a:solidFill>
                <a:latin typeface="Comic Sans MS" pitchFamily="66" charset="0"/>
              </a:rPr>
              <a:t>soluzione</a:t>
            </a:r>
            <a:r>
              <a:rPr lang="en-US" sz="48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br>
              <a:rPr lang="en-US" sz="4800" dirty="0" smtClean="0">
                <a:solidFill>
                  <a:srgbClr val="3366FF"/>
                </a:solidFill>
                <a:latin typeface="Comic Sans MS" pitchFamily="66" charset="0"/>
              </a:rPr>
            </a:br>
            <a:r>
              <a:rPr lang="en-US" sz="4800" dirty="0" smtClean="0">
                <a:solidFill>
                  <a:srgbClr val="3366FF"/>
                </a:solidFill>
                <a:latin typeface="Comic Sans MS" pitchFamily="66" charset="0"/>
              </a:rPr>
              <a:t>(in tempo </a:t>
            </a:r>
            <a:r>
              <a:rPr lang="en-US" sz="4800" dirty="0" err="1" smtClean="0">
                <a:solidFill>
                  <a:srgbClr val="3366FF"/>
                </a:solidFill>
                <a:latin typeface="Comic Sans MS" pitchFamily="66" charset="0"/>
              </a:rPr>
              <a:t>lineare</a:t>
            </a:r>
            <a:r>
              <a:rPr lang="en-US" sz="4800" dirty="0" smtClean="0">
                <a:solidFill>
                  <a:srgbClr val="3366FF"/>
                </a:solidFill>
                <a:latin typeface="Comic Sans MS" pitchFamily="66" charset="0"/>
              </a:rPr>
              <a:t>)</a:t>
            </a:r>
            <a:endParaRPr lang="en-US" sz="48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en-US" dirty="0">
              <a:solidFill>
                <a:srgbClr val="FF0000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4" name="Rectangle 2"/>
          <p:cNvSpPr>
            <a:spLocks noChangeArrowheads="1"/>
          </p:cNvSpPr>
          <p:nvPr/>
        </p:nvSpPr>
        <p:spPr bwMode="black">
          <a:xfrm>
            <a:off x="457200" y="188640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r" eaLnBrk="1" hangingPunct="1">
              <a:spcBef>
                <a:spcPct val="20000"/>
              </a:spcBef>
            </a:pPr>
            <a:r>
              <a:rPr lang="it-IT" altLang="it-IT" sz="2800" b="1" dirty="0" smtClean="0">
                <a:solidFill>
                  <a:srgbClr val="3366FF"/>
                </a:solidFill>
                <a:latin typeface="Comic Sans MS" pitchFamily="66" charset="0"/>
              </a:rPr>
              <a:t>ricostruire la soluzione</a:t>
            </a:r>
            <a:endParaRPr lang="it-IT" altLang="it-IT" sz="2800" b="1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31" name="Text Box 3"/>
          <p:cNvSpPr txBox="1">
            <a:spLocks noChangeArrowheads="1"/>
          </p:cNvSpPr>
          <p:nvPr/>
        </p:nvSpPr>
        <p:spPr bwMode="auto">
          <a:xfrm>
            <a:off x="24863" y="764704"/>
            <a:ext cx="8972426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altLang="it-IT" sz="2200" b="1" dirty="0" smtClean="0">
                <a:solidFill>
                  <a:srgbClr val="C00000"/>
                </a:solidFill>
                <a:latin typeface="Comic Sans MS" pitchFamily="66" charset="0"/>
              </a:rPr>
              <a:t>Idea semplice: </a:t>
            </a:r>
            <a:r>
              <a:rPr lang="it-IT" altLang="it-IT" sz="2200" dirty="0" smtClean="0">
                <a:latin typeface="Comic Sans MS" pitchFamily="66" charset="0"/>
              </a:rPr>
              <a:t>mentre calcoliamo i valori OPT[</a:t>
            </a:r>
            <a:r>
              <a:rPr lang="it-IT" altLang="it-IT" sz="2200" dirty="0" smtClean="0">
                <a:solidFill>
                  <a:srgbClr val="3366FF"/>
                </a:solidFill>
                <a:latin typeface="Comic Sans MS" pitchFamily="66" charset="0"/>
              </a:rPr>
              <a:t>j</a:t>
            </a:r>
            <a:r>
              <a:rPr lang="it-IT" altLang="it-IT" sz="2200" dirty="0" smtClean="0">
                <a:latin typeface="Comic Sans MS" pitchFamily="66" charset="0"/>
              </a:rPr>
              <a:t>] possiamo mantenere esplicitamente anche la soluzione.</a:t>
            </a:r>
            <a:endParaRPr lang="en-US" sz="2200" dirty="0">
              <a:latin typeface="Comic Sans MS" pitchFamily="66" charset="0"/>
            </a:endParaRPr>
          </a:p>
        </p:txBody>
      </p:sp>
      <p:sp>
        <p:nvSpPr>
          <p:cNvPr id="32" name="Text Box 4"/>
          <p:cNvSpPr txBox="1">
            <a:spLocks noChangeArrowheads="1"/>
          </p:cNvSpPr>
          <p:nvPr/>
        </p:nvSpPr>
        <p:spPr bwMode="auto">
          <a:xfrm>
            <a:off x="36513" y="2492896"/>
            <a:ext cx="8783959" cy="936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noAutofit/>
          </a:bodyPr>
          <a:lstStyle/>
          <a:p>
            <a:r>
              <a:rPr lang="it-IT" altLang="it-IT" sz="2200" b="1" dirty="0" smtClean="0">
                <a:solidFill>
                  <a:srgbClr val="C00000"/>
                </a:solidFill>
                <a:latin typeface="Comic Sans MS" pitchFamily="66" charset="0"/>
              </a:rPr>
              <a:t>un’idea migliore: </a:t>
            </a:r>
            <a:r>
              <a:rPr lang="it-IT" altLang="it-IT" sz="2200" dirty="0" smtClean="0">
                <a:latin typeface="Comic Sans MS" pitchFamily="66" charset="0"/>
              </a:rPr>
              <a:t>ricostruire la soluzione solo alla fine sfruttando il vettore OPT[].</a:t>
            </a:r>
          </a:p>
        </p:txBody>
      </p:sp>
      <p:sp>
        <p:nvSpPr>
          <p:cNvPr id="33" name="Text Box 4"/>
          <p:cNvSpPr txBox="1">
            <a:spLocks noChangeArrowheads="1"/>
          </p:cNvSpPr>
          <p:nvPr/>
        </p:nvSpPr>
        <p:spPr bwMode="auto">
          <a:xfrm>
            <a:off x="1043607" y="1556792"/>
            <a:ext cx="8136905" cy="7764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noAutofit/>
          </a:bodyPr>
          <a:lstStyle/>
          <a:p>
            <a:r>
              <a:rPr lang="it-IT" altLang="it-IT" sz="2000" dirty="0" smtClean="0">
                <a:solidFill>
                  <a:srgbClr val="3366FF"/>
                </a:solidFill>
                <a:latin typeface="Comic Sans MS" pitchFamily="66" charset="0"/>
              </a:rPr>
              <a:t>corretta ma non ideale: spreco di tempo e spazio</a:t>
            </a:r>
          </a:p>
        </p:txBody>
      </p:sp>
      <p:sp>
        <p:nvSpPr>
          <p:cNvPr id="34" name="Text Box 4"/>
          <p:cNvSpPr txBox="1">
            <a:spLocks noChangeArrowheads="1"/>
          </p:cNvSpPr>
          <p:nvPr/>
        </p:nvSpPr>
        <p:spPr bwMode="auto">
          <a:xfrm>
            <a:off x="251520" y="4437112"/>
            <a:ext cx="2987824" cy="936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noAutofit/>
          </a:bodyPr>
          <a:lstStyle/>
          <a:p>
            <a:pPr algn="ctr"/>
            <a:r>
              <a:rPr lang="it-IT" altLang="it-IT" sz="2400" dirty="0" err="1" smtClean="0">
                <a:latin typeface="Comic Sans MS" pitchFamily="66" charset="0"/>
              </a:rPr>
              <a:t>v</a:t>
            </a:r>
            <a:r>
              <a:rPr lang="it-IT" altLang="it-IT" sz="2400" baseline="-25000" dirty="0" err="1" smtClean="0">
                <a:solidFill>
                  <a:srgbClr val="3366FF"/>
                </a:solidFill>
                <a:latin typeface="Comic Sans MS" pitchFamily="66" charset="0"/>
              </a:rPr>
              <a:t>j</a:t>
            </a:r>
            <a:r>
              <a:rPr lang="it-IT" altLang="it-IT" sz="2400" baseline="-25000" dirty="0" smtClean="0">
                <a:latin typeface="Comic Sans MS" pitchFamily="66" charset="0"/>
              </a:rPr>
              <a:t> </a:t>
            </a:r>
            <a:r>
              <a:rPr lang="it-IT" altLang="it-IT" sz="2400" dirty="0" smtClean="0">
                <a:latin typeface="Comic Sans MS" pitchFamily="66" charset="0"/>
                <a:sym typeface="Symbol"/>
              </a:rPr>
              <a:t> II</a:t>
            </a:r>
            <a:r>
              <a:rPr lang="it-IT" altLang="it-IT" sz="2400" dirty="0" smtClean="0">
                <a:latin typeface="Comic Sans MS" pitchFamily="66" charset="0"/>
              </a:rPr>
              <a:t> di peso massimo di </a:t>
            </a:r>
            <a:r>
              <a:rPr lang="it-IT" altLang="it-IT" sz="2400" dirty="0" err="1" smtClean="0">
                <a:solidFill>
                  <a:srgbClr val="3366FF"/>
                </a:solidFill>
                <a:latin typeface="Comic Sans MS" pitchFamily="66" charset="0"/>
              </a:rPr>
              <a:t>G</a:t>
            </a:r>
            <a:r>
              <a:rPr lang="it-IT" altLang="it-IT" sz="2400" baseline="-25000" dirty="0" err="1" smtClean="0">
                <a:solidFill>
                  <a:srgbClr val="3366FF"/>
                </a:solidFill>
                <a:latin typeface="Comic Sans MS" pitchFamily="66" charset="0"/>
              </a:rPr>
              <a:t>j</a:t>
            </a:r>
            <a:endParaRPr lang="it-IT" altLang="it-IT" sz="2400" baseline="-25000" dirty="0" smtClean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4535488" y="4581128"/>
            <a:ext cx="3996952" cy="936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noAutofit/>
          </a:bodyPr>
          <a:lstStyle/>
          <a:p>
            <a:pPr algn="ctr"/>
            <a:r>
              <a:rPr lang="it-IT" altLang="it-IT" sz="2400" dirty="0" err="1" smtClean="0">
                <a:latin typeface="Comic Sans MS" pitchFamily="66" charset="0"/>
              </a:rPr>
              <a:t>w</a:t>
            </a:r>
            <a:r>
              <a:rPr lang="it-IT" altLang="it-IT" sz="2400" baseline="-25000" dirty="0" err="1" smtClean="0">
                <a:solidFill>
                  <a:srgbClr val="3366FF"/>
                </a:solidFill>
                <a:latin typeface="Comic Sans MS" pitchFamily="66" charset="0"/>
              </a:rPr>
              <a:t>j</a:t>
            </a:r>
            <a:r>
              <a:rPr lang="it-IT" altLang="it-IT" sz="2400" baseline="-25000" dirty="0" smtClean="0">
                <a:latin typeface="Comic Sans MS" pitchFamily="66" charset="0"/>
              </a:rPr>
              <a:t> </a:t>
            </a:r>
            <a:r>
              <a:rPr lang="it-IT" altLang="it-IT" sz="2400" dirty="0" smtClean="0">
                <a:latin typeface="Comic Sans MS" pitchFamily="66" charset="0"/>
                <a:sym typeface="Symbol"/>
              </a:rPr>
              <a:t>+ OPT[</a:t>
            </a:r>
            <a:r>
              <a:rPr lang="it-IT" altLang="it-IT" sz="2400" dirty="0" smtClean="0">
                <a:solidFill>
                  <a:srgbClr val="3366FF"/>
                </a:solidFill>
                <a:latin typeface="Comic Sans MS" pitchFamily="66" charset="0"/>
                <a:sym typeface="Symbol"/>
              </a:rPr>
              <a:t>j</a:t>
            </a:r>
            <a:r>
              <a:rPr lang="it-IT" altLang="it-IT" sz="2400" dirty="0" smtClean="0">
                <a:latin typeface="Comic Sans MS" pitchFamily="66" charset="0"/>
                <a:sym typeface="Symbol"/>
              </a:rPr>
              <a:t>-2]  OPT[</a:t>
            </a:r>
            <a:r>
              <a:rPr lang="it-IT" altLang="it-IT" sz="2400" dirty="0" smtClean="0">
                <a:solidFill>
                  <a:srgbClr val="3366FF"/>
                </a:solidFill>
                <a:latin typeface="Comic Sans MS" pitchFamily="66" charset="0"/>
                <a:sym typeface="Symbol"/>
              </a:rPr>
              <a:t>j</a:t>
            </a:r>
            <a:r>
              <a:rPr lang="it-IT" altLang="it-IT" sz="2400" dirty="0" smtClean="0">
                <a:latin typeface="Comic Sans MS" pitchFamily="66" charset="0"/>
                <a:sym typeface="Symbol"/>
              </a:rPr>
              <a:t>-1]</a:t>
            </a:r>
            <a:endParaRPr lang="it-IT" altLang="it-IT" sz="2400" baseline="-25000" dirty="0" smtClean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8" name="Freccia bidirezionale orizzontale 7"/>
          <p:cNvSpPr/>
          <p:nvPr/>
        </p:nvSpPr>
        <p:spPr>
          <a:xfrm>
            <a:off x="3383360" y="4703877"/>
            <a:ext cx="864096" cy="425501"/>
          </a:xfrm>
          <a:prstGeom prst="leftRightArrow">
            <a:avLst/>
          </a:prstGeom>
          <a:solidFill>
            <a:srgbClr val="00E4A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 Box 4"/>
          <p:cNvSpPr txBox="1">
            <a:spLocks noChangeArrowheads="1"/>
          </p:cNvSpPr>
          <p:nvPr/>
        </p:nvSpPr>
        <p:spPr bwMode="auto">
          <a:xfrm>
            <a:off x="251520" y="3789040"/>
            <a:ext cx="3672408" cy="648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noAutofit/>
          </a:bodyPr>
          <a:lstStyle/>
          <a:p>
            <a:r>
              <a:rPr lang="it-IT" altLang="it-IT" sz="2200" b="1" dirty="0" smtClean="0">
                <a:solidFill>
                  <a:srgbClr val="C00000"/>
                </a:solidFill>
                <a:latin typeface="Comic Sans MS" pitchFamily="66" charset="0"/>
              </a:rPr>
              <a:t>proprietà chiave:</a:t>
            </a:r>
            <a:endParaRPr lang="it-IT" altLang="it-IT" sz="2200" dirty="0" smtClean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  <p:bldP spid="32" grpId="0"/>
      <p:bldP spid="33" grpId="0"/>
      <p:bldP spid="34" grpId="0"/>
      <p:bldP spid="7" grpId="0"/>
      <p:bldP spid="8" grpId="0" animBg="1"/>
      <p:bldP spid="9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4" name="Rectangle 2"/>
          <p:cNvSpPr>
            <a:spLocks noChangeArrowheads="1"/>
          </p:cNvSpPr>
          <p:nvPr/>
        </p:nvSpPr>
        <p:spPr bwMode="black">
          <a:xfrm>
            <a:off x="457200" y="188640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r" eaLnBrk="1" hangingPunct="1">
              <a:spcBef>
                <a:spcPct val="20000"/>
              </a:spcBef>
            </a:pPr>
            <a:r>
              <a:rPr lang="it-IT" altLang="it-IT" sz="2800" b="1" dirty="0" smtClean="0">
                <a:solidFill>
                  <a:srgbClr val="C00000"/>
                </a:solidFill>
                <a:latin typeface="Comic Sans MS" pitchFamily="66" charset="0"/>
              </a:rPr>
              <a:t>un algoritmo per ricostruire la soluzione</a:t>
            </a:r>
            <a:endParaRPr lang="it-IT" altLang="it-IT" sz="2800" b="1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10" name="Text Box 3"/>
          <p:cNvSpPr txBox="1">
            <a:spLocks noChangeArrowheads="1"/>
          </p:cNvSpPr>
          <p:nvPr/>
        </p:nvSpPr>
        <p:spPr bwMode="auto">
          <a:xfrm>
            <a:off x="395537" y="1237397"/>
            <a:ext cx="5688631" cy="363176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endParaRPr lang="en-US" sz="2000" i="1" dirty="0">
              <a:latin typeface="Comic Sans MS" pitchFamily="66" charset="0"/>
            </a:endParaRP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S*</a:t>
            </a:r>
            <a:r>
              <a:rPr lang="en-US" sz="2000" dirty="0" smtClean="0">
                <a:latin typeface="Comic Sans MS" pitchFamily="66" charset="0"/>
              </a:rPr>
              <a:t>=</a:t>
            </a:r>
            <a:r>
              <a:rPr lang="en-US" sz="2000" dirty="0" smtClean="0">
                <a:latin typeface="Comic Sans MS" pitchFamily="66" charset="0"/>
                <a:sym typeface="Symbol"/>
              </a:rPr>
              <a:t></a:t>
            </a:r>
            <a:r>
              <a:rPr lang="en-US" sz="2000" dirty="0" smtClean="0">
                <a:latin typeface="Comic Sans MS" pitchFamily="66" charset="0"/>
              </a:rPr>
              <a:t>;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j</a:t>
            </a:r>
            <a:r>
              <a:rPr lang="en-US" sz="2000" dirty="0" smtClean="0">
                <a:latin typeface="Comic Sans MS" pitchFamily="66" charset="0"/>
              </a:rPr>
              <a:t>=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;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b="1" dirty="0" smtClean="0">
                <a:latin typeface="Comic Sans MS" pitchFamily="66" charset="0"/>
              </a:rPr>
              <a:t>while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j</a:t>
            </a:r>
            <a:r>
              <a:rPr lang="en-US" sz="2000" dirty="0" smtClean="0">
                <a:latin typeface="Comic Sans MS" pitchFamily="66" charset="0"/>
                <a:sym typeface="Symbol"/>
              </a:rPr>
              <a:t></a:t>
            </a:r>
            <a:r>
              <a:rPr lang="en-US" sz="2000" dirty="0" smtClean="0">
                <a:latin typeface="Comic Sans MS" pitchFamily="66" charset="0"/>
              </a:rPr>
              <a:t>3 </a:t>
            </a:r>
            <a:r>
              <a:rPr lang="en-US" sz="2000" b="1" dirty="0" smtClean="0">
                <a:latin typeface="Comic Sans MS" pitchFamily="66" charset="0"/>
              </a:rPr>
              <a:t>do</a:t>
            </a:r>
            <a:endParaRPr lang="en-US" sz="2000" dirty="0" smtClean="0">
              <a:latin typeface="Comic Sans MS" pitchFamily="66" charset="0"/>
            </a:endParaRP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2000" dirty="0" smtClean="0">
                <a:latin typeface="Comic Sans MS" pitchFamily="66" charset="0"/>
                <a:sym typeface="Wingdings" pitchFamily="2" charset="2"/>
              </a:rPr>
              <a:t> </a:t>
            </a:r>
            <a:r>
              <a:rPr lang="en-US" sz="2000" b="1" dirty="0" smtClean="0">
                <a:latin typeface="Comic Sans MS" pitchFamily="66" charset="0"/>
                <a:sym typeface="Wingdings" pitchFamily="2" charset="2"/>
              </a:rPr>
              <a:t>    if </a:t>
            </a:r>
            <a:r>
              <a:rPr lang="en-US" sz="2000" dirty="0" smtClean="0">
                <a:latin typeface="Comic Sans MS" pitchFamily="66" charset="0"/>
                <a:sym typeface="Wingdings" pitchFamily="2" charset="2"/>
              </a:rPr>
              <a:t>OPT[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  <a:sym typeface="Wingdings" pitchFamily="2" charset="2"/>
              </a:rPr>
              <a:t>j</a:t>
            </a:r>
            <a:r>
              <a:rPr lang="en-US" sz="2000" dirty="0" smtClean="0">
                <a:latin typeface="Comic Sans MS" pitchFamily="66" charset="0"/>
                <a:sym typeface="Wingdings" pitchFamily="2" charset="2"/>
              </a:rPr>
              <a:t>-1] </a:t>
            </a:r>
            <a:r>
              <a:rPr lang="en-US" sz="2000" dirty="0" smtClean="0">
                <a:latin typeface="Comic Sans MS" pitchFamily="66" charset="0"/>
                <a:sym typeface="Symbol"/>
              </a:rPr>
              <a:t></a:t>
            </a:r>
            <a:r>
              <a:rPr lang="en-US" sz="2000" dirty="0" smtClean="0">
                <a:latin typeface="Comic Sans MS" pitchFamily="66" charset="0"/>
                <a:sym typeface="Wingdings" pitchFamily="2" charset="2"/>
              </a:rPr>
              <a:t> </a:t>
            </a:r>
            <a:r>
              <a:rPr lang="en-US" sz="2000" dirty="0" err="1" smtClean="0">
                <a:latin typeface="Comic Sans MS" pitchFamily="66" charset="0"/>
                <a:sym typeface="Wingdings" pitchFamily="2" charset="2"/>
              </a:rPr>
              <a:t>w</a:t>
            </a:r>
            <a:r>
              <a:rPr lang="en-US" sz="2000" baseline="-25000" dirty="0" err="1" smtClean="0">
                <a:solidFill>
                  <a:srgbClr val="3366FF"/>
                </a:solidFill>
                <a:latin typeface="Comic Sans MS" pitchFamily="66" charset="0"/>
                <a:sym typeface="Wingdings" pitchFamily="2" charset="2"/>
              </a:rPr>
              <a:t>j</a:t>
            </a:r>
            <a:r>
              <a:rPr lang="en-US" sz="2000" dirty="0" err="1" smtClean="0">
                <a:latin typeface="Comic Sans MS" pitchFamily="66" charset="0"/>
                <a:sym typeface="Wingdings" pitchFamily="2" charset="2"/>
              </a:rPr>
              <a:t>+OPT</a:t>
            </a:r>
            <a:r>
              <a:rPr lang="en-US" sz="2000" dirty="0" smtClean="0">
                <a:latin typeface="Comic Sans MS" pitchFamily="66" charset="0"/>
                <a:sym typeface="Wingdings" pitchFamily="2" charset="2"/>
              </a:rPr>
              <a:t>[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  <a:sym typeface="Wingdings" pitchFamily="2" charset="2"/>
              </a:rPr>
              <a:t>j</a:t>
            </a:r>
            <a:r>
              <a:rPr lang="en-US" sz="2000" dirty="0" smtClean="0">
                <a:latin typeface="Comic Sans MS" pitchFamily="66" charset="0"/>
                <a:sym typeface="Wingdings" pitchFamily="2" charset="2"/>
              </a:rPr>
              <a:t>-2] </a:t>
            </a:r>
            <a:br>
              <a:rPr lang="en-US" sz="2000" dirty="0" smtClean="0">
                <a:latin typeface="Comic Sans MS" pitchFamily="66" charset="0"/>
                <a:sym typeface="Wingdings" pitchFamily="2" charset="2"/>
              </a:rPr>
            </a:br>
            <a:r>
              <a:rPr lang="en-US" sz="2000" dirty="0" smtClean="0">
                <a:latin typeface="Comic Sans MS" pitchFamily="66" charset="0"/>
                <a:sym typeface="Wingdings" pitchFamily="2" charset="2"/>
              </a:rPr>
              <a:t>       </a:t>
            </a:r>
            <a:r>
              <a:rPr lang="en-US" sz="2000" b="1" dirty="0" smtClean="0">
                <a:latin typeface="Comic Sans MS" pitchFamily="66" charset="0"/>
                <a:sym typeface="Wingdings" pitchFamily="2" charset="2"/>
              </a:rPr>
              <a:t>then</a:t>
            </a:r>
            <a:r>
              <a:rPr lang="en-US" sz="2000" dirty="0" smtClean="0">
                <a:latin typeface="Comic Sans MS" pitchFamily="66" charset="0"/>
                <a:sym typeface="Wingdings" pitchFamily="2" charset="2"/>
              </a:rPr>
              <a:t>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  <a:sym typeface="Wingdings" pitchFamily="2" charset="2"/>
              </a:rPr>
              <a:t>j</a:t>
            </a:r>
            <a:r>
              <a:rPr lang="en-US" sz="2000" dirty="0" smtClean="0">
                <a:latin typeface="Comic Sans MS" pitchFamily="66" charset="0"/>
                <a:sym typeface="Wingdings" pitchFamily="2" charset="2"/>
              </a:rPr>
              <a:t>=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  <a:sym typeface="Wingdings" pitchFamily="2" charset="2"/>
              </a:rPr>
              <a:t>j</a:t>
            </a:r>
            <a:r>
              <a:rPr lang="en-US" sz="2000" dirty="0" smtClean="0">
                <a:latin typeface="Comic Sans MS" pitchFamily="66" charset="0"/>
                <a:sym typeface="Wingdings" pitchFamily="2" charset="2"/>
              </a:rPr>
              <a:t>-1;</a:t>
            </a:r>
            <a:br>
              <a:rPr lang="en-US" sz="2000" dirty="0" smtClean="0">
                <a:latin typeface="Comic Sans MS" pitchFamily="66" charset="0"/>
                <a:sym typeface="Wingdings" pitchFamily="2" charset="2"/>
              </a:rPr>
            </a:br>
            <a:r>
              <a:rPr lang="en-US" sz="2000" dirty="0" smtClean="0">
                <a:latin typeface="Comic Sans MS" pitchFamily="66" charset="0"/>
                <a:sym typeface="Wingdings" pitchFamily="2" charset="2"/>
              </a:rPr>
              <a:t>       </a:t>
            </a:r>
            <a:r>
              <a:rPr lang="en-US" sz="2000" b="1" dirty="0" smtClean="0">
                <a:latin typeface="Comic Sans MS" pitchFamily="66" charset="0"/>
                <a:sym typeface="Wingdings" pitchFamily="2" charset="2"/>
              </a:rPr>
              <a:t>else</a:t>
            </a:r>
            <a:r>
              <a:rPr lang="en-US" sz="2000" dirty="0" smtClean="0">
                <a:latin typeface="Comic Sans MS" pitchFamily="66" charset="0"/>
                <a:sym typeface="Wingdings" pitchFamily="2" charset="2"/>
              </a:rPr>
              <a:t>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  <a:sym typeface="Wingdings" pitchFamily="2" charset="2"/>
              </a:rPr>
              <a:t>S*</a:t>
            </a:r>
            <a:r>
              <a:rPr lang="en-US" sz="2000" dirty="0" smtClean="0">
                <a:latin typeface="Comic Sans MS" pitchFamily="66" charset="0"/>
                <a:sym typeface="Wingdings" pitchFamily="2" charset="2"/>
              </a:rPr>
              <a:t>=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  <a:sym typeface="Wingdings" pitchFamily="2" charset="2"/>
              </a:rPr>
              <a:t>S*</a:t>
            </a:r>
            <a:r>
              <a:rPr lang="en-US" sz="2000" dirty="0" smtClean="0">
                <a:latin typeface="Comic Sans MS" pitchFamily="66" charset="0"/>
                <a:sym typeface="Symbol"/>
              </a:rPr>
              <a:t></a:t>
            </a:r>
            <a:r>
              <a:rPr lang="en-US" sz="2000" dirty="0" smtClean="0">
                <a:latin typeface="Comic Sans MS" pitchFamily="66" charset="0"/>
                <a:sym typeface="Wingdings" pitchFamily="2" charset="2"/>
              </a:rPr>
              <a:t>{ </a:t>
            </a:r>
            <a:r>
              <a:rPr lang="en-US" sz="2000" dirty="0" err="1" smtClean="0">
                <a:latin typeface="Comic Sans MS" pitchFamily="66" charset="0"/>
                <a:sym typeface="Wingdings" pitchFamily="2" charset="2"/>
              </a:rPr>
              <a:t>v</a:t>
            </a:r>
            <a:r>
              <a:rPr lang="en-US" sz="2000" baseline="-25000" dirty="0" err="1" smtClean="0">
                <a:solidFill>
                  <a:srgbClr val="3366FF"/>
                </a:solidFill>
                <a:latin typeface="Comic Sans MS" pitchFamily="66" charset="0"/>
                <a:sym typeface="Wingdings" pitchFamily="2" charset="2"/>
              </a:rPr>
              <a:t>j</a:t>
            </a:r>
            <a:r>
              <a:rPr lang="en-US" sz="2000" baseline="-25000" dirty="0" smtClean="0">
                <a:solidFill>
                  <a:srgbClr val="3366FF"/>
                </a:solidFill>
                <a:latin typeface="Comic Sans MS" pitchFamily="66" charset="0"/>
                <a:sym typeface="Wingdings" pitchFamily="2" charset="2"/>
              </a:rPr>
              <a:t> </a:t>
            </a:r>
            <a:r>
              <a:rPr lang="en-US" sz="2000" dirty="0" smtClean="0">
                <a:latin typeface="Comic Sans MS" pitchFamily="66" charset="0"/>
                <a:sym typeface="Wingdings" pitchFamily="2" charset="2"/>
              </a:rPr>
              <a:t>};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  <a:sym typeface="Wingdings" pitchFamily="2" charset="2"/>
              </a:rPr>
              <a:t>j</a:t>
            </a:r>
            <a:r>
              <a:rPr lang="en-US" sz="2000" dirty="0" smtClean="0">
                <a:latin typeface="Comic Sans MS" pitchFamily="66" charset="0"/>
                <a:sym typeface="Wingdings" pitchFamily="2" charset="2"/>
              </a:rPr>
              <a:t>=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  <a:sym typeface="Wingdings" pitchFamily="2" charset="2"/>
              </a:rPr>
              <a:t>j</a:t>
            </a:r>
            <a:r>
              <a:rPr lang="en-US" sz="2000" dirty="0" smtClean="0">
                <a:latin typeface="Comic Sans MS" pitchFamily="66" charset="0"/>
                <a:sym typeface="Wingdings" pitchFamily="2" charset="2"/>
              </a:rPr>
              <a:t>-2;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2000" dirty="0" smtClean="0">
                <a:latin typeface="Comic Sans MS" pitchFamily="66" charset="0"/>
                <a:sym typeface="Wingdings" pitchFamily="2" charset="2"/>
              </a:rPr>
              <a:t> </a:t>
            </a:r>
            <a:r>
              <a:rPr lang="en-US" sz="2000" b="1" dirty="0" smtClean="0">
                <a:latin typeface="Comic Sans MS" pitchFamily="66" charset="0"/>
                <a:sym typeface="Wingdings" pitchFamily="2" charset="2"/>
              </a:rPr>
              <a:t>if</a:t>
            </a:r>
            <a:r>
              <a:rPr lang="en-US" sz="2000" dirty="0" smtClean="0">
                <a:latin typeface="Comic Sans MS" pitchFamily="66" charset="0"/>
                <a:sym typeface="Wingdings" pitchFamily="2" charset="2"/>
              </a:rPr>
              <a:t>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  <a:sym typeface="Wingdings" pitchFamily="2" charset="2"/>
              </a:rPr>
              <a:t>j</a:t>
            </a:r>
            <a:r>
              <a:rPr lang="en-US" sz="2000" dirty="0" smtClean="0">
                <a:latin typeface="Comic Sans MS" pitchFamily="66" charset="0"/>
                <a:sym typeface="Wingdings" pitchFamily="2" charset="2"/>
              </a:rPr>
              <a:t>=2 e w</a:t>
            </a:r>
            <a:r>
              <a:rPr lang="en-US" sz="2000" baseline="-25000" dirty="0" smtClean="0">
                <a:solidFill>
                  <a:srgbClr val="3366FF"/>
                </a:solidFill>
                <a:latin typeface="Comic Sans MS" pitchFamily="66" charset="0"/>
                <a:sym typeface="Wingdings" pitchFamily="2" charset="2"/>
              </a:rPr>
              <a:t>2</a:t>
            </a:r>
            <a:r>
              <a:rPr lang="en-US" sz="2000" dirty="0" smtClean="0">
                <a:latin typeface="Comic Sans MS" pitchFamily="66" charset="0"/>
                <a:sym typeface="Wingdings" pitchFamily="2" charset="2"/>
              </a:rPr>
              <a:t>&gt;w</a:t>
            </a:r>
            <a:r>
              <a:rPr lang="en-US" sz="2000" baseline="-25000" dirty="0" smtClean="0">
                <a:solidFill>
                  <a:srgbClr val="3366FF"/>
                </a:solidFill>
                <a:latin typeface="Comic Sans MS" pitchFamily="66" charset="0"/>
                <a:sym typeface="Wingdings" pitchFamily="2" charset="2"/>
              </a:rPr>
              <a:t>1 </a:t>
            </a:r>
            <a:r>
              <a:rPr lang="en-US" sz="2000" dirty="0" smtClean="0">
                <a:latin typeface="Comic Sans MS" pitchFamily="66" charset="0"/>
                <a:sym typeface="Wingdings" pitchFamily="2" charset="2"/>
              </a:rPr>
              <a:t> </a:t>
            </a:r>
            <a:r>
              <a:rPr lang="en-US" sz="2000" b="1" dirty="0" smtClean="0">
                <a:latin typeface="Comic Sans MS" pitchFamily="66" charset="0"/>
                <a:sym typeface="Wingdings" pitchFamily="2" charset="2"/>
              </a:rPr>
              <a:t>then</a:t>
            </a:r>
            <a:r>
              <a:rPr lang="en-US" sz="2000" dirty="0" smtClean="0">
                <a:latin typeface="Comic Sans MS" pitchFamily="66" charset="0"/>
                <a:sym typeface="Wingdings" pitchFamily="2" charset="2"/>
              </a:rPr>
              <a:t>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  <a:sym typeface="Wingdings" pitchFamily="2" charset="2"/>
              </a:rPr>
              <a:t>S*</a:t>
            </a:r>
            <a:r>
              <a:rPr lang="en-US" sz="2000" dirty="0" smtClean="0">
                <a:latin typeface="Comic Sans MS" pitchFamily="66" charset="0"/>
                <a:sym typeface="Wingdings" pitchFamily="2" charset="2"/>
              </a:rPr>
              <a:t>=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  <a:sym typeface="Wingdings" pitchFamily="2" charset="2"/>
              </a:rPr>
              <a:t>S*</a:t>
            </a:r>
            <a:r>
              <a:rPr lang="en-US" sz="2000" dirty="0" smtClean="0">
                <a:latin typeface="Comic Sans MS" pitchFamily="66" charset="0"/>
                <a:sym typeface="Symbol"/>
              </a:rPr>
              <a:t></a:t>
            </a:r>
            <a:r>
              <a:rPr lang="en-US" sz="2000" dirty="0" smtClean="0">
                <a:latin typeface="Comic Sans MS" pitchFamily="66" charset="0"/>
                <a:sym typeface="Wingdings" pitchFamily="2" charset="2"/>
              </a:rPr>
              <a:t>{ v</a:t>
            </a:r>
            <a:r>
              <a:rPr lang="en-US" sz="2000" baseline="-25000" dirty="0" smtClean="0">
                <a:solidFill>
                  <a:srgbClr val="3366FF"/>
                </a:solidFill>
                <a:latin typeface="Comic Sans MS" pitchFamily="66" charset="0"/>
                <a:sym typeface="Wingdings" pitchFamily="2" charset="2"/>
              </a:rPr>
              <a:t>2 </a:t>
            </a:r>
            <a:r>
              <a:rPr lang="en-US" sz="2000" dirty="0" smtClean="0">
                <a:latin typeface="Comic Sans MS" pitchFamily="66" charset="0"/>
                <a:sym typeface="Wingdings" pitchFamily="2" charset="2"/>
              </a:rPr>
              <a:t>} </a:t>
            </a:r>
            <a:br>
              <a:rPr lang="en-US" sz="2000" dirty="0" smtClean="0">
                <a:latin typeface="Comic Sans MS" pitchFamily="66" charset="0"/>
                <a:sym typeface="Wingdings" pitchFamily="2" charset="2"/>
              </a:rPr>
            </a:br>
            <a:r>
              <a:rPr lang="en-US" sz="2000" dirty="0" smtClean="0">
                <a:latin typeface="Comic Sans MS" pitchFamily="66" charset="0"/>
                <a:sym typeface="Wingdings" pitchFamily="2" charset="2"/>
              </a:rPr>
              <a:t>                        </a:t>
            </a:r>
            <a:r>
              <a:rPr lang="en-US" sz="2000" b="1" dirty="0" smtClean="0">
                <a:latin typeface="Comic Sans MS" pitchFamily="66" charset="0"/>
                <a:sym typeface="Wingdings" pitchFamily="2" charset="2"/>
              </a:rPr>
              <a:t>else</a:t>
            </a:r>
            <a:r>
              <a:rPr lang="en-US" sz="2000" dirty="0" smtClean="0">
                <a:latin typeface="Comic Sans MS" pitchFamily="66" charset="0"/>
                <a:sym typeface="Wingdings" pitchFamily="2" charset="2"/>
              </a:rPr>
              <a:t>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  <a:sym typeface="Wingdings" pitchFamily="2" charset="2"/>
              </a:rPr>
              <a:t>S*</a:t>
            </a:r>
            <a:r>
              <a:rPr lang="en-US" sz="2000" dirty="0" smtClean="0">
                <a:latin typeface="Comic Sans MS" pitchFamily="66" charset="0"/>
                <a:sym typeface="Wingdings" pitchFamily="2" charset="2"/>
              </a:rPr>
              <a:t>=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  <a:sym typeface="Wingdings" pitchFamily="2" charset="2"/>
              </a:rPr>
              <a:t>S*</a:t>
            </a:r>
            <a:r>
              <a:rPr lang="en-US" sz="2000" dirty="0" smtClean="0">
                <a:latin typeface="Comic Sans MS" pitchFamily="66" charset="0"/>
                <a:sym typeface="Symbol"/>
              </a:rPr>
              <a:t></a:t>
            </a:r>
            <a:r>
              <a:rPr lang="en-US" sz="2000" dirty="0" smtClean="0">
                <a:latin typeface="Comic Sans MS" pitchFamily="66" charset="0"/>
                <a:sym typeface="Wingdings" pitchFamily="2" charset="2"/>
              </a:rPr>
              <a:t>{ v</a:t>
            </a:r>
            <a:r>
              <a:rPr lang="en-US" sz="2000" baseline="-25000" dirty="0" smtClean="0">
                <a:solidFill>
                  <a:srgbClr val="3366FF"/>
                </a:solidFill>
                <a:latin typeface="Comic Sans MS" pitchFamily="66" charset="0"/>
                <a:sym typeface="Wingdings" pitchFamily="2" charset="2"/>
              </a:rPr>
              <a:t>1 </a:t>
            </a:r>
            <a:r>
              <a:rPr lang="en-US" sz="2000" dirty="0" smtClean="0">
                <a:latin typeface="Comic Sans MS" pitchFamily="66" charset="0"/>
                <a:sym typeface="Wingdings" pitchFamily="2" charset="2"/>
              </a:rPr>
              <a:t>};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2000" dirty="0" smtClean="0">
                <a:latin typeface="Comic Sans MS" pitchFamily="66" charset="0"/>
                <a:sym typeface="Wingdings" pitchFamily="2" charset="2"/>
              </a:rPr>
              <a:t> </a:t>
            </a:r>
            <a:r>
              <a:rPr lang="en-US" sz="2000" b="1" dirty="0" smtClean="0">
                <a:latin typeface="Comic Sans MS" pitchFamily="66" charset="0"/>
                <a:sym typeface="Wingdings" pitchFamily="2" charset="2"/>
              </a:rPr>
              <a:t>return</a:t>
            </a:r>
            <a:r>
              <a:rPr lang="en-US" sz="2000" dirty="0" smtClean="0">
                <a:latin typeface="Comic Sans MS" pitchFamily="66" charset="0"/>
                <a:sym typeface="Wingdings" pitchFamily="2" charset="2"/>
              </a:rPr>
              <a:t>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  <a:sym typeface="Wingdings" pitchFamily="2" charset="2"/>
              </a:rPr>
              <a:t>S*</a:t>
            </a:r>
            <a:endParaRPr lang="en-US" sz="2000" baseline="-25000" dirty="0">
              <a:latin typeface="Comic Sans MS" pitchFamily="66" charset="0"/>
            </a:endParaRPr>
          </a:p>
        </p:txBody>
      </p:sp>
      <p:sp>
        <p:nvSpPr>
          <p:cNvPr id="11" name="CasellaDiTesto 10"/>
          <p:cNvSpPr txBox="1"/>
          <p:nvPr/>
        </p:nvSpPr>
        <p:spPr>
          <a:xfrm>
            <a:off x="6192688" y="3420289"/>
            <a:ext cx="2376264" cy="584775"/>
          </a:xfrm>
          <a:prstGeom prst="rect">
            <a:avLst/>
          </a:prstGeom>
          <a:ln w="38100"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3200" dirty="0" smtClean="0">
                <a:latin typeface="Comic Sans MS" pitchFamily="66" charset="0"/>
                <a:sym typeface="Symbol"/>
              </a:rPr>
              <a:t>T(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  <a:sym typeface="Symbol"/>
              </a:rPr>
              <a:t>n</a:t>
            </a:r>
            <a:r>
              <a:rPr lang="en-US" sz="3200" dirty="0" smtClean="0">
                <a:latin typeface="Comic Sans MS" pitchFamily="66" charset="0"/>
                <a:sym typeface="Symbol"/>
              </a:rPr>
              <a:t>)=(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  <a:sym typeface="Symbol"/>
              </a:rPr>
              <a:t>n</a:t>
            </a:r>
            <a:r>
              <a:rPr lang="en-US" sz="3200" dirty="0" smtClean="0">
                <a:latin typeface="Comic Sans MS" pitchFamily="66" charset="0"/>
                <a:sym typeface="Symbol"/>
              </a:rPr>
              <a:t>)</a:t>
            </a:r>
            <a:endParaRPr lang="en-US" sz="3200" dirty="0">
              <a:latin typeface="Comic Sans MS" pitchFamily="66" charset="0"/>
            </a:endParaRPr>
          </a:p>
        </p:txBody>
      </p:sp>
      <p:sp>
        <p:nvSpPr>
          <p:cNvPr id="12" name="Text Box 4"/>
          <p:cNvSpPr txBox="1">
            <a:spLocks noChangeArrowheads="1"/>
          </p:cNvSpPr>
          <p:nvPr/>
        </p:nvSpPr>
        <p:spPr bwMode="auto">
          <a:xfrm>
            <a:off x="5760640" y="2204864"/>
            <a:ext cx="2987824" cy="7920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noAutofit/>
          </a:bodyPr>
          <a:lstStyle/>
          <a:p>
            <a:pPr algn="ctr"/>
            <a:r>
              <a:rPr lang="it-IT" altLang="it-IT" sz="2400" dirty="0" smtClean="0">
                <a:solidFill>
                  <a:srgbClr val="3366FF"/>
                </a:solidFill>
                <a:latin typeface="Comic Sans MS" pitchFamily="66" charset="0"/>
              </a:rPr>
              <a:t>complessità temporale?</a:t>
            </a:r>
            <a:endParaRPr lang="it-IT" altLang="it-IT" sz="2400" baseline="-25000" dirty="0" smtClean="0">
              <a:solidFill>
                <a:srgbClr val="3366FF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4" name="Rectangle 2"/>
          <p:cNvSpPr>
            <a:spLocks noChangeArrowheads="1"/>
          </p:cNvSpPr>
          <p:nvPr/>
        </p:nvSpPr>
        <p:spPr bwMode="black">
          <a:xfrm>
            <a:off x="457200" y="188640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r" eaLnBrk="1" hangingPunct="1">
              <a:spcBef>
                <a:spcPct val="20000"/>
              </a:spcBef>
            </a:pPr>
            <a:r>
              <a:rPr lang="it-IT" altLang="it-IT" sz="2800" b="1" dirty="0" smtClean="0">
                <a:solidFill>
                  <a:srgbClr val="C00000"/>
                </a:solidFill>
                <a:latin typeface="Comic Sans MS" pitchFamily="66" charset="0"/>
              </a:rPr>
              <a:t>Programmazione Dinamica</a:t>
            </a:r>
            <a:r>
              <a:rPr lang="it-IT" altLang="it-IT" sz="2800" b="1" dirty="0" smtClean="0">
                <a:solidFill>
                  <a:srgbClr val="3366FF"/>
                </a:solidFill>
                <a:latin typeface="Comic Sans MS" pitchFamily="66" charset="0"/>
              </a:rPr>
              <a:t>: principi generali</a:t>
            </a:r>
            <a:endParaRPr lang="it-IT" altLang="it-IT" sz="2800" b="1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31" name="Text Box 3"/>
          <p:cNvSpPr txBox="1">
            <a:spLocks noChangeArrowheads="1"/>
          </p:cNvSpPr>
          <p:nvPr/>
        </p:nvSpPr>
        <p:spPr bwMode="auto">
          <a:xfrm>
            <a:off x="24863" y="980728"/>
            <a:ext cx="8972426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altLang="it-IT" sz="2200" dirty="0" smtClean="0">
                <a:solidFill>
                  <a:srgbClr val="C00000"/>
                </a:solidFill>
                <a:latin typeface="Comic Sans MS" pitchFamily="66" charset="0"/>
              </a:rPr>
              <a:t>1)</a:t>
            </a:r>
            <a:r>
              <a:rPr lang="it-IT" altLang="it-IT" sz="2200" dirty="0" smtClean="0">
                <a:latin typeface="Comic Sans MS" pitchFamily="66" charset="0"/>
              </a:rPr>
              <a:t> identificare un numero piccolo di sottoproblemi</a:t>
            </a:r>
            <a:endParaRPr lang="en-US" sz="2200" dirty="0">
              <a:latin typeface="Comic Sans MS" pitchFamily="66" charset="0"/>
            </a:endParaRPr>
          </a:p>
        </p:txBody>
      </p:sp>
      <p:sp>
        <p:nvSpPr>
          <p:cNvPr id="32" name="Text Box 4"/>
          <p:cNvSpPr txBox="1">
            <a:spLocks noChangeArrowheads="1"/>
          </p:cNvSpPr>
          <p:nvPr/>
        </p:nvSpPr>
        <p:spPr bwMode="auto">
          <a:xfrm>
            <a:off x="36513" y="3717033"/>
            <a:ext cx="8783959" cy="5760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noAutofit/>
          </a:bodyPr>
          <a:lstStyle/>
          <a:p>
            <a:r>
              <a:rPr lang="it-IT" altLang="it-IT" sz="2200" dirty="0" smtClean="0">
                <a:solidFill>
                  <a:srgbClr val="C00000"/>
                </a:solidFill>
                <a:latin typeface="Comic Sans MS" pitchFamily="66" charset="0"/>
              </a:rPr>
              <a:t>3)</a:t>
            </a:r>
            <a:r>
              <a:rPr lang="it-IT" altLang="it-IT" sz="2200" b="1" dirty="0" smtClean="0">
                <a:solidFill>
                  <a:srgbClr val="C00000"/>
                </a:solidFill>
                <a:latin typeface="Comic Sans MS" pitchFamily="66" charset="0"/>
              </a:rPr>
              <a:t> </a:t>
            </a:r>
            <a:r>
              <a:rPr lang="it-IT" altLang="it-IT" sz="2200" dirty="0" smtClean="0">
                <a:latin typeface="Comic Sans MS" pitchFamily="66" charset="0"/>
              </a:rPr>
              <a:t>le soluzioni dei sottoproblemi sono memorizzate in una tabella</a:t>
            </a:r>
          </a:p>
        </p:txBody>
      </p:sp>
      <p:sp>
        <p:nvSpPr>
          <p:cNvPr id="33" name="Text Box 4"/>
          <p:cNvSpPr txBox="1">
            <a:spLocks noChangeArrowheads="1"/>
          </p:cNvSpPr>
          <p:nvPr/>
        </p:nvSpPr>
        <p:spPr bwMode="auto">
          <a:xfrm>
            <a:off x="971600" y="1500411"/>
            <a:ext cx="8136905" cy="7764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noAutofit/>
          </a:bodyPr>
          <a:lstStyle/>
          <a:p>
            <a:r>
              <a:rPr lang="it-IT" altLang="it-IT" sz="2000" dirty="0" err="1" smtClean="0">
                <a:solidFill>
                  <a:srgbClr val="3366FF"/>
                </a:solidFill>
                <a:latin typeface="Comic Sans MS" pitchFamily="66" charset="0"/>
              </a:rPr>
              <a:t>es</a:t>
            </a:r>
            <a:r>
              <a:rPr lang="it-IT" altLang="it-IT" sz="2000" dirty="0" smtClean="0">
                <a:solidFill>
                  <a:srgbClr val="3366FF"/>
                </a:solidFill>
                <a:latin typeface="Comic Sans MS" pitchFamily="66" charset="0"/>
              </a:rPr>
              <a:t>: calcolare l’</a:t>
            </a:r>
            <a:r>
              <a:rPr lang="it-IT" altLang="it-IT" sz="2000" dirty="0" err="1" smtClean="0">
                <a:solidFill>
                  <a:srgbClr val="3366FF"/>
                </a:solidFill>
                <a:latin typeface="Comic Sans MS" pitchFamily="66" charset="0"/>
              </a:rPr>
              <a:t>II</a:t>
            </a:r>
            <a:r>
              <a:rPr lang="it-IT" altLang="it-IT" sz="2000" dirty="0" smtClean="0">
                <a:solidFill>
                  <a:srgbClr val="3366FF"/>
                </a:solidFill>
                <a:latin typeface="Comic Sans MS" pitchFamily="66" charset="0"/>
              </a:rPr>
              <a:t> di peso massimo di </a:t>
            </a:r>
            <a:r>
              <a:rPr lang="it-IT" altLang="it-IT" sz="2000" dirty="0" err="1" smtClean="0">
                <a:solidFill>
                  <a:srgbClr val="3366FF"/>
                </a:solidFill>
                <a:latin typeface="Comic Sans MS" pitchFamily="66" charset="0"/>
              </a:rPr>
              <a:t>G</a:t>
            </a:r>
            <a:r>
              <a:rPr lang="it-IT" altLang="it-IT" sz="2000" baseline="-25000" dirty="0" err="1" smtClean="0">
                <a:solidFill>
                  <a:srgbClr val="3366FF"/>
                </a:solidFill>
                <a:latin typeface="Comic Sans MS" pitchFamily="66" charset="0"/>
              </a:rPr>
              <a:t>j</a:t>
            </a:r>
            <a:r>
              <a:rPr lang="it-IT" altLang="it-IT" sz="2000" dirty="0" smtClean="0">
                <a:solidFill>
                  <a:srgbClr val="3366FF"/>
                </a:solidFill>
                <a:latin typeface="Comic Sans MS" pitchFamily="66" charset="0"/>
              </a:rPr>
              <a:t>, j=1,…,n</a:t>
            </a:r>
          </a:p>
        </p:txBody>
      </p:sp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24863" y="2083495"/>
            <a:ext cx="8972426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altLang="it-IT" sz="2200" dirty="0" smtClean="0">
                <a:solidFill>
                  <a:srgbClr val="C00000"/>
                </a:solidFill>
                <a:latin typeface="Comic Sans MS" pitchFamily="66" charset="0"/>
              </a:rPr>
              <a:t>2)</a:t>
            </a:r>
            <a:r>
              <a:rPr lang="it-IT" altLang="it-IT" sz="2200" b="1" dirty="0" smtClean="0">
                <a:solidFill>
                  <a:srgbClr val="C00000"/>
                </a:solidFill>
                <a:latin typeface="Comic Sans MS" pitchFamily="66" charset="0"/>
              </a:rPr>
              <a:t> </a:t>
            </a:r>
            <a:r>
              <a:rPr lang="it-IT" altLang="it-IT" sz="2200" dirty="0" smtClean="0">
                <a:latin typeface="Comic Sans MS" pitchFamily="66" charset="0"/>
              </a:rPr>
              <a:t>descrivere la soluzione di un generico sottoproblema in funzione delle soluzioni di sottoproblemi più “piccoli”</a:t>
            </a:r>
            <a:endParaRPr lang="en-US" sz="2200" dirty="0">
              <a:latin typeface="Comic Sans MS" pitchFamily="66" charset="0"/>
            </a:endParaRPr>
          </a:p>
        </p:txBody>
      </p:sp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971600" y="2868563"/>
            <a:ext cx="8136905" cy="7764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noAutofit/>
          </a:bodyPr>
          <a:lstStyle/>
          <a:p>
            <a:r>
              <a:rPr lang="it-IT" altLang="it-IT" sz="2000" dirty="0" err="1" smtClean="0">
                <a:solidFill>
                  <a:srgbClr val="3366FF"/>
                </a:solidFill>
                <a:latin typeface="Comic Sans MS" pitchFamily="66" charset="0"/>
              </a:rPr>
              <a:t>es</a:t>
            </a:r>
            <a:r>
              <a:rPr lang="it-IT" altLang="it-IT" sz="2000" dirty="0" smtClean="0">
                <a:solidFill>
                  <a:srgbClr val="3366FF"/>
                </a:solidFill>
                <a:latin typeface="Comic Sans MS" pitchFamily="66" charset="0"/>
              </a:rPr>
              <a:t>: OPT[j]</a:t>
            </a:r>
            <a:r>
              <a:rPr lang="it-IT" altLang="it-IT" sz="2000" dirty="0" err="1" smtClean="0">
                <a:solidFill>
                  <a:srgbClr val="3366FF"/>
                </a:solidFill>
                <a:latin typeface="Comic Sans MS" pitchFamily="66" charset="0"/>
              </a:rPr>
              <a:t>=max</a:t>
            </a:r>
            <a:r>
              <a:rPr lang="it-IT" altLang="it-IT" sz="2000" dirty="0" smtClean="0">
                <a:solidFill>
                  <a:srgbClr val="3366FF"/>
                </a:solidFill>
                <a:latin typeface="Comic Sans MS" pitchFamily="66" charset="0"/>
              </a:rPr>
              <a:t> {OPT[j-1], </a:t>
            </a:r>
            <a:r>
              <a:rPr lang="it-IT" altLang="it-IT" sz="2000" dirty="0" err="1" smtClean="0">
                <a:solidFill>
                  <a:srgbClr val="3366FF"/>
                </a:solidFill>
                <a:latin typeface="Comic Sans MS" pitchFamily="66" charset="0"/>
              </a:rPr>
              <a:t>w</a:t>
            </a:r>
            <a:r>
              <a:rPr lang="it-IT" altLang="it-IT" sz="2000" baseline="-25000" dirty="0" err="1" smtClean="0">
                <a:solidFill>
                  <a:srgbClr val="3366FF"/>
                </a:solidFill>
                <a:latin typeface="Comic Sans MS" pitchFamily="66" charset="0"/>
              </a:rPr>
              <a:t>j</a:t>
            </a:r>
            <a:r>
              <a:rPr lang="it-IT" altLang="it-IT" sz="2000" dirty="0" err="1" smtClean="0">
                <a:solidFill>
                  <a:srgbClr val="3366FF"/>
                </a:solidFill>
                <a:latin typeface="Comic Sans MS" pitchFamily="66" charset="0"/>
              </a:rPr>
              <a:t>+OPT</a:t>
            </a:r>
            <a:r>
              <a:rPr lang="it-IT" altLang="it-IT" sz="2000" dirty="0" smtClean="0">
                <a:solidFill>
                  <a:srgbClr val="3366FF"/>
                </a:solidFill>
                <a:latin typeface="Comic Sans MS" pitchFamily="66" charset="0"/>
              </a:rPr>
              <a:t>[j-2]}</a:t>
            </a:r>
          </a:p>
        </p:txBody>
      </p:sp>
      <p:sp>
        <p:nvSpPr>
          <p:cNvPr id="9" name="Text Box 4"/>
          <p:cNvSpPr txBox="1">
            <a:spLocks noChangeArrowheads="1"/>
          </p:cNvSpPr>
          <p:nvPr/>
        </p:nvSpPr>
        <p:spPr bwMode="auto">
          <a:xfrm>
            <a:off x="35496" y="4509120"/>
            <a:ext cx="9108504" cy="8640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noAutofit/>
          </a:bodyPr>
          <a:lstStyle/>
          <a:p>
            <a:r>
              <a:rPr lang="it-IT" altLang="it-IT" sz="2200" dirty="0" smtClean="0">
                <a:solidFill>
                  <a:srgbClr val="C00000"/>
                </a:solidFill>
                <a:latin typeface="Comic Sans MS" pitchFamily="66" charset="0"/>
              </a:rPr>
              <a:t>4)</a:t>
            </a:r>
            <a:r>
              <a:rPr lang="it-IT" altLang="it-IT" sz="2200" b="1" dirty="0" smtClean="0">
                <a:solidFill>
                  <a:srgbClr val="C00000"/>
                </a:solidFill>
                <a:latin typeface="Comic Sans MS" pitchFamily="66" charset="0"/>
              </a:rPr>
              <a:t> </a:t>
            </a:r>
            <a:r>
              <a:rPr lang="it-IT" altLang="it-IT" sz="2200" dirty="0" smtClean="0">
                <a:latin typeface="Comic Sans MS" pitchFamily="66" charset="0"/>
              </a:rPr>
              <a:t>avanzare opportunamente sulla tabella, calcolando la soluzione del sottoproblema corrente in funzione delle soluzioni di sottoproblemi già risolti.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  <p:bldP spid="32" grpId="0"/>
      <p:bldP spid="33" grpId="0"/>
      <p:bldP spid="7" grpId="0"/>
      <p:bldP spid="8" grpId="0"/>
      <p:bldP spid="9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4" name="Rectangle 2"/>
          <p:cNvSpPr>
            <a:spLocks noChangeArrowheads="1"/>
          </p:cNvSpPr>
          <p:nvPr/>
        </p:nvSpPr>
        <p:spPr bwMode="black">
          <a:xfrm>
            <a:off x="457200" y="188640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r" eaLnBrk="1" hangingPunct="1">
              <a:spcBef>
                <a:spcPct val="20000"/>
              </a:spcBef>
            </a:pPr>
            <a:r>
              <a:rPr lang="it-IT" altLang="it-IT" sz="2800" b="1" dirty="0" smtClean="0">
                <a:solidFill>
                  <a:srgbClr val="C00000"/>
                </a:solidFill>
                <a:latin typeface="Comic Sans MS" pitchFamily="66" charset="0"/>
              </a:rPr>
              <a:t>Proprietà che devono avere i sottoproblemi</a:t>
            </a:r>
            <a:endParaRPr lang="it-IT" altLang="it-IT" sz="2800" b="1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31" name="Text Box 3"/>
          <p:cNvSpPr txBox="1">
            <a:spLocks noChangeArrowheads="1"/>
          </p:cNvSpPr>
          <p:nvPr/>
        </p:nvSpPr>
        <p:spPr bwMode="auto">
          <a:xfrm>
            <a:off x="24863" y="980728"/>
            <a:ext cx="8972426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altLang="it-IT" sz="2200" dirty="0" smtClean="0">
                <a:solidFill>
                  <a:srgbClr val="C00000"/>
                </a:solidFill>
                <a:latin typeface="Comic Sans MS" pitchFamily="66" charset="0"/>
              </a:rPr>
              <a:t>1)</a:t>
            </a:r>
            <a:r>
              <a:rPr lang="it-IT" altLang="it-IT" sz="2200" dirty="0" smtClean="0">
                <a:latin typeface="Comic Sans MS" pitchFamily="66" charset="0"/>
              </a:rPr>
              <a:t> essere pochi</a:t>
            </a:r>
            <a:endParaRPr lang="en-US" sz="2200" dirty="0">
              <a:latin typeface="Comic Sans MS" pitchFamily="66" charset="0"/>
            </a:endParaRPr>
          </a:p>
        </p:txBody>
      </p:sp>
      <p:sp>
        <p:nvSpPr>
          <p:cNvPr id="32" name="Text Box 4"/>
          <p:cNvSpPr txBox="1">
            <a:spLocks noChangeArrowheads="1"/>
          </p:cNvSpPr>
          <p:nvPr/>
        </p:nvSpPr>
        <p:spPr bwMode="auto">
          <a:xfrm>
            <a:off x="36513" y="3140968"/>
            <a:ext cx="8783959" cy="720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noAutofit/>
          </a:bodyPr>
          <a:lstStyle/>
          <a:p>
            <a:r>
              <a:rPr lang="it-IT" altLang="it-IT" sz="2200" dirty="0" smtClean="0">
                <a:solidFill>
                  <a:srgbClr val="C00000"/>
                </a:solidFill>
                <a:latin typeface="Comic Sans MS" pitchFamily="66" charset="0"/>
              </a:rPr>
              <a:t>3)</a:t>
            </a:r>
            <a:r>
              <a:rPr lang="it-IT" altLang="it-IT" sz="2200" b="1" dirty="0" smtClean="0">
                <a:solidFill>
                  <a:srgbClr val="C00000"/>
                </a:solidFill>
                <a:latin typeface="Comic Sans MS" pitchFamily="66" charset="0"/>
              </a:rPr>
              <a:t> </a:t>
            </a:r>
            <a:r>
              <a:rPr lang="it-IT" altLang="it-IT" sz="2200" dirty="0" smtClean="0">
                <a:latin typeface="Comic Sans MS" pitchFamily="66" charset="0"/>
              </a:rPr>
              <a:t>ci devono essere sottoproblemi “piccoli”</a:t>
            </a:r>
          </a:p>
        </p:txBody>
      </p:sp>
      <p:sp>
        <p:nvSpPr>
          <p:cNvPr id="33" name="Text Box 4"/>
          <p:cNvSpPr txBox="1">
            <a:spLocks noChangeArrowheads="1"/>
          </p:cNvSpPr>
          <p:nvPr/>
        </p:nvSpPr>
        <p:spPr bwMode="auto">
          <a:xfrm>
            <a:off x="971600" y="4668763"/>
            <a:ext cx="8136905" cy="7764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noAutofit/>
          </a:bodyPr>
          <a:lstStyle/>
          <a:p>
            <a:r>
              <a:rPr lang="it-IT" altLang="it-IT" sz="2000" dirty="0" smtClean="0">
                <a:solidFill>
                  <a:srgbClr val="3366FF"/>
                </a:solidFill>
                <a:latin typeface="Comic Sans MS" pitchFamily="66" charset="0"/>
              </a:rPr>
              <a:t>e quindi un modo di avanzare nella tabella e riempirla</a:t>
            </a:r>
          </a:p>
        </p:txBody>
      </p:sp>
      <p:sp>
        <p:nvSpPr>
          <p:cNvPr id="34" name="Text Box 4"/>
          <p:cNvSpPr txBox="1">
            <a:spLocks noChangeArrowheads="1"/>
          </p:cNvSpPr>
          <p:nvPr/>
        </p:nvSpPr>
        <p:spPr bwMode="auto">
          <a:xfrm>
            <a:off x="1043608" y="2348880"/>
            <a:ext cx="8136905" cy="7764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noAutofit/>
          </a:bodyPr>
          <a:lstStyle/>
          <a:p>
            <a:r>
              <a:rPr lang="it-IT" altLang="it-IT" sz="2000" dirty="0" smtClean="0">
                <a:solidFill>
                  <a:srgbClr val="3366FF"/>
                </a:solidFill>
                <a:latin typeface="Comic Sans MS" pitchFamily="66" charset="0"/>
              </a:rPr>
              <a:t>spesso la soluzione cercata è semplicemente quella del sottoproblema più grande</a:t>
            </a:r>
          </a:p>
        </p:txBody>
      </p:sp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3597" y="1515641"/>
            <a:ext cx="8972426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altLang="it-IT" sz="2200" dirty="0" smtClean="0">
                <a:solidFill>
                  <a:srgbClr val="C00000"/>
                </a:solidFill>
                <a:latin typeface="Comic Sans MS" pitchFamily="66" charset="0"/>
              </a:rPr>
              <a:t>2)</a:t>
            </a:r>
            <a:r>
              <a:rPr lang="it-IT" altLang="it-IT" sz="2200" b="1" dirty="0" smtClean="0">
                <a:solidFill>
                  <a:srgbClr val="C00000"/>
                </a:solidFill>
                <a:latin typeface="Comic Sans MS" pitchFamily="66" charset="0"/>
              </a:rPr>
              <a:t> </a:t>
            </a:r>
            <a:r>
              <a:rPr lang="it-IT" altLang="it-IT" sz="2200" dirty="0" smtClean="0">
                <a:latin typeface="Comic Sans MS" pitchFamily="66" charset="0"/>
              </a:rPr>
              <a:t>risolti tutti i sottoproblemi si può calcolare velocemente la soluzione al problema originale</a:t>
            </a:r>
            <a:endParaRPr lang="en-US" sz="2200" dirty="0">
              <a:latin typeface="Comic Sans MS" pitchFamily="66" charset="0"/>
            </a:endParaRPr>
          </a:p>
        </p:txBody>
      </p:sp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1043608" y="3583649"/>
            <a:ext cx="1872208" cy="4884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noAutofit/>
          </a:bodyPr>
          <a:lstStyle/>
          <a:p>
            <a:r>
              <a:rPr lang="it-IT" altLang="it-IT" sz="2000" dirty="0" smtClean="0">
                <a:solidFill>
                  <a:srgbClr val="3366FF"/>
                </a:solidFill>
                <a:latin typeface="Comic Sans MS" pitchFamily="66" charset="0"/>
              </a:rPr>
              <a:t>casi base</a:t>
            </a:r>
          </a:p>
        </p:txBody>
      </p:sp>
      <p:sp>
        <p:nvSpPr>
          <p:cNvPr id="9" name="Text Box 4"/>
          <p:cNvSpPr txBox="1">
            <a:spLocks noChangeArrowheads="1"/>
          </p:cNvSpPr>
          <p:nvPr/>
        </p:nvSpPr>
        <p:spPr bwMode="auto">
          <a:xfrm>
            <a:off x="36513" y="4149080"/>
            <a:ext cx="8783959" cy="720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noAutofit/>
          </a:bodyPr>
          <a:lstStyle/>
          <a:p>
            <a:r>
              <a:rPr lang="it-IT" altLang="it-IT" sz="2200" dirty="0" smtClean="0">
                <a:solidFill>
                  <a:srgbClr val="C00000"/>
                </a:solidFill>
                <a:latin typeface="Comic Sans MS" pitchFamily="66" charset="0"/>
              </a:rPr>
              <a:t>4)</a:t>
            </a:r>
            <a:r>
              <a:rPr lang="it-IT" altLang="it-IT" sz="2200" b="1" dirty="0" smtClean="0">
                <a:solidFill>
                  <a:srgbClr val="C00000"/>
                </a:solidFill>
                <a:latin typeface="Comic Sans MS" pitchFamily="66" charset="0"/>
              </a:rPr>
              <a:t> </a:t>
            </a:r>
            <a:r>
              <a:rPr lang="it-IT" altLang="it-IT" sz="2200" dirty="0" smtClean="0">
                <a:latin typeface="Comic Sans MS" pitchFamily="66" charset="0"/>
              </a:rPr>
              <a:t>ci deve essere un ordine in cui risolvere i sottoproblemi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  <p:bldP spid="32" grpId="0"/>
      <p:bldP spid="33" grpId="0"/>
      <p:bldP spid="34" grpId="0"/>
      <p:bldP spid="7" grpId="0"/>
      <p:bldP spid="8" grpId="0"/>
      <p:bldP spid="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Sommario</a:t>
            </a:r>
            <a:endParaRPr lang="en-US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>
                <a:latin typeface="Comic Sans MS" pitchFamily="66" charset="0"/>
              </a:rPr>
              <a:t>La </a:t>
            </a:r>
            <a:r>
              <a:rPr lang="en-US" dirty="0" err="1" smtClean="0">
                <a:latin typeface="Comic Sans MS" pitchFamily="66" charset="0"/>
              </a:rPr>
              <a:t>tecnica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della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programmazione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dinamica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all’opera</a:t>
            </a:r>
            <a:endParaRPr lang="en-US" dirty="0" smtClean="0">
              <a:latin typeface="Comic Sans MS" pitchFamily="66" charset="0"/>
            </a:endParaRPr>
          </a:p>
          <a:p>
            <a:r>
              <a:rPr lang="en-US" dirty="0" smtClean="0">
                <a:latin typeface="Comic Sans MS" pitchFamily="66" charset="0"/>
              </a:rPr>
              <a:t>Un </a:t>
            </a:r>
            <a:r>
              <a:rPr lang="en-US" dirty="0" err="1" smtClean="0">
                <a:latin typeface="Comic Sans MS" pitchFamily="66" charset="0"/>
              </a:rPr>
              <a:t>problema</a:t>
            </a:r>
            <a:r>
              <a:rPr lang="en-US" dirty="0" smtClean="0">
                <a:latin typeface="Comic Sans MS" pitchFamily="66" charset="0"/>
              </a:rPr>
              <a:t>  </a:t>
            </a:r>
            <a:r>
              <a:rPr lang="en-US" dirty="0" err="1" smtClean="0">
                <a:latin typeface="Comic Sans MS" pitchFamily="66" charset="0"/>
              </a:rPr>
              <a:t>interessante</a:t>
            </a:r>
            <a:r>
              <a:rPr lang="en-US" dirty="0" smtClean="0">
                <a:latin typeface="Comic Sans MS" pitchFamily="66" charset="0"/>
              </a:rPr>
              <a:t>: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insieme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indipendente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di</a:t>
            </a:r>
            <a:r>
              <a:rPr lang="en-US" dirty="0" smtClean="0">
                <a:latin typeface="Comic Sans MS" pitchFamily="66" charset="0"/>
              </a:rPr>
              <a:t> peso </a:t>
            </a:r>
            <a:r>
              <a:rPr lang="en-US" dirty="0" err="1" smtClean="0">
                <a:latin typeface="Comic Sans MS" pitchFamily="66" charset="0"/>
              </a:rPr>
              <a:t>massimo</a:t>
            </a:r>
            <a:r>
              <a:rPr lang="en-US" dirty="0" smtClean="0">
                <a:latin typeface="Comic Sans MS" pitchFamily="66" charset="0"/>
              </a:rPr>
              <a:t> (per un </a:t>
            </a:r>
            <a:r>
              <a:rPr lang="en-US" dirty="0" err="1" smtClean="0">
                <a:latin typeface="Comic Sans MS" pitchFamily="66" charset="0"/>
              </a:rPr>
              <a:t>grafo</a:t>
            </a:r>
            <a:r>
              <a:rPr lang="en-US" dirty="0" smtClean="0">
                <a:latin typeface="Comic Sans MS" pitchFamily="66" charset="0"/>
              </a:rPr>
              <a:t> a </a:t>
            </a:r>
            <a:r>
              <a:rPr lang="en-US" dirty="0" err="1" smtClean="0">
                <a:latin typeface="Comic Sans MS" pitchFamily="66" charset="0"/>
              </a:rPr>
              <a:t>cammino</a:t>
            </a:r>
            <a:r>
              <a:rPr lang="en-US" dirty="0" smtClean="0">
                <a:latin typeface="Comic Sans MS" pitchFamily="66" charset="0"/>
              </a:rPr>
              <a:t>)</a:t>
            </a:r>
          </a:p>
          <a:p>
            <a:pPr lvl="1"/>
            <a:r>
              <a:rPr lang="en-US" dirty="0" err="1" smtClean="0">
                <a:latin typeface="Comic Sans MS" pitchFamily="66" charset="0"/>
              </a:rPr>
              <a:t>perché</a:t>
            </a:r>
            <a:r>
              <a:rPr lang="en-US" dirty="0" smtClean="0">
                <a:latin typeface="Comic Sans MS" pitchFamily="66" charset="0"/>
              </a:rPr>
              <a:t> le </a:t>
            </a:r>
            <a:r>
              <a:rPr lang="en-US" dirty="0" err="1" smtClean="0">
                <a:latin typeface="Comic Sans MS" pitchFamily="66" charset="0"/>
              </a:rPr>
              <a:t>altre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tecniche</a:t>
            </a:r>
            <a:r>
              <a:rPr lang="en-US" dirty="0" smtClean="0">
                <a:latin typeface="Comic Sans MS" pitchFamily="66" charset="0"/>
              </a:rPr>
              <a:t> non </a:t>
            </a:r>
            <a:r>
              <a:rPr lang="en-US" dirty="0" err="1" smtClean="0">
                <a:latin typeface="Comic Sans MS" pitchFamily="66" charset="0"/>
              </a:rPr>
              <a:t>funzionano</a:t>
            </a:r>
            <a:endParaRPr lang="en-US" dirty="0" smtClean="0">
              <a:latin typeface="Comic Sans MS" pitchFamily="66" charset="0"/>
            </a:endParaRPr>
          </a:p>
          <a:p>
            <a:pPr lvl="1"/>
            <a:r>
              <a:rPr lang="en-US" dirty="0" err="1" smtClean="0">
                <a:latin typeface="Comic Sans MS" pitchFamily="66" charset="0"/>
              </a:rPr>
              <a:t>ragionare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sulla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struttura</a:t>
            </a:r>
            <a:r>
              <a:rPr lang="en-US" dirty="0" smtClean="0">
                <a:latin typeface="Comic Sans MS" pitchFamily="66" charset="0"/>
              </a:rPr>
              <a:t>/</a:t>
            </a:r>
            <a:r>
              <a:rPr lang="en-US" dirty="0" err="1" smtClean="0">
                <a:latin typeface="Comic Sans MS" pitchFamily="66" charset="0"/>
              </a:rPr>
              <a:t>proprietà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della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soluzione</a:t>
            </a:r>
            <a:endParaRPr lang="en-US" dirty="0" smtClean="0">
              <a:solidFill>
                <a:srgbClr val="3366FF"/>
              </a:solidFill>
              <a:latin typeface="Comic Sans MS" pitchFamily="66" charset="0"/>
            </a:endParaRPr>
          </a:p>
          <a:p>
            <a:r>
              <a:rPr lang="en-US" dirty="0" smtClean="0">
                <a:latin typeface="Comic Sans MS" pitchFamily="66" charset="0"/>
              </a:rPr>
              <a:t>Un </a:t>
            </a:r>
            <a:r>
              <a:rPr lang="en-US" dirty="0" err="1" smtClean="0">
                <a:latin typeface="Comic Sans MS" pitchFamily="66" charset="0"/>
              </a:rPr>
              <a:t>algoritmo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di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programmazione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dinamica</a:t>
            </a:r>
            <a:r>
              <a:rPr lang="en-US" dirty="0" smtClean="0">
                <a:latin typeface="Comic Sans MS" pitchFamily="66" charset="0"/>
              </a:rPr>
              <a:t> con </a:t>
            </a:r>
            <a:r>
              <a:rPr lang="en-US" dirty="0" err="1" smtClean="0">
                <a:latin typeface="Comic Sans MS" pitchFamily="66" charset="0"/>
              </a:rPr>
              <a:t>complessità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lineare</a:t>
            </a:r>
            <a:endParaRPr lang="en-US" dirty="0" smtClean="0">
              <a:latin typeface="Comic Sans MS" pitchFamily="66" charset="0"/>
            </a:endParaRPr>
          </a:p>
          <a:p>
            <a:r>
              <a:rPr lang="en-US" dirty="0" err="1" smtClean="0">
                <a:latin typeface="Comic Sans MS" pitchFamily="66" charset="0"/>
              </a:rPr>
              <a:t>Principi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generali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della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programmazione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dinamica</a:t>
            </a:r>
            <a:endParaRPr lang="en-US" dirty="0" smtClean="0">
              <a:latin typeface="Comic Sans MS" pitchFamily="66" charset="0"/>
            </a:endParaRPr>
          </a:p>
          <a:p>
            <a:pPr lvl="1"/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sottoproblemi</a:t>
            </a:r>
            <a:r>
              <a:rPr lang="en-US" dirty="0" smtClean="0">
                <a:latin typeface="Comic Sans MS" pitchFamily="66" charset="0"/>
              </a:rPr>
              <a:t>,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relazioni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fra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sottoproblemi</a:t>
            </a:r>
            <a:r>
              <a:rPr lang="en-US" dirty="0" smtClean="0">
                <a:latin typeface="Comic Sans MS" pitchFamily="66" charset="0"/>
              </a:rPr>
              <a:t>,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tabelle</a:t>
            </a:r>
            <a:endParaRPr lang="en-US" dirty="0" smtClean="0">
              <a:solidFill>
                <a:srgbClr val="3366FF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sz="4800" dirty="0" err="1" smtClean="0">
                <a:solidFill>
                  <a:srgbClr val="3366FF"/>
                </a:solidFill>
                <a:latin typeface="Comic Sans MS" pitchFamily="66" charset="0"/>
              </a:rPr>
              <a:t>ancora</a:t>
            </a:r>
            <a:r>
              <a:rPr lang="en-US" sz="48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4800" dirty="0" err="1" smtClean="0">
                <a:solidFill>
                  <a:srgbClr val="3366FF"/>
                </a:solidFill>
                <a:latin typeface="Comic Sans MS" pitchFamily="66" charset="0"/>
              </a:rPr>
              <a:t>sul</a:t>
            </a:r>
            <a:r>
              <a:rPr lang="en-US" sz="48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4800" dirty="0" err="1" smtClean="0">
                <a:solidFill>
                  <a:srgbClr val="3366FF"/>
                </a:solidFill>
                <a:latin typeface="Comic Sans MS" pitchFamily="66" charset="0"/>
              </a:rPr>
              <a:t>ruolo</a:t>
            </a:r>
            <a:r>
              <a:rPr lang="en-US" sz="48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4800" dirty="0" err="1" smtClean="0">
                <a:solidFill>
                  <a:srgbClr val="3366FF"/>
                </a:solidFill>
                <a:latin typeface="Comic Sans MS" pitchFamily="66" charset="0"/>
              </a:rPr>
              <a:t>dei</a:t>
            </a:r>
            <a:r>
              <a:rPr lang="en-US" sz="48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4800" dirty="0" err="1" smtClean="0">
                <a:solidFill>
                  <a:srgbClr val="3366FF"/>
                </a:solidFill>
                <a:latin typeface="Comic Sans MS" pitchFamily="66" charset="0"/>
              </a:rPr>
              <a:t>sottoproblemi</a:t>
            </a:r>
            <a:endParaRPr lang="en-US" sz="48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043608" y="3886200"/>
            <a:ext cx="7344816" cy="1752600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FF0000"/>
                </a:solidFill>
                <a:latin typeface="Comic Sans MS" pitchFamily="66" charset="0"/>
              </a:rPr>
              <a:t>(</a:t>
            </a:r>
            <a:r>
              <a:rPr lang="en-US" dirty="0" err="1" smtClean="0">
                <a:solidFill>
                  <a:srgbClr val="FF0000"/>
                </a:solidFill>
                <a:latin typeface="Comic Sans MS" pitchFamily="66" charset="0"/>
              </a:rPr>
              <a:t>breve</a:t>
            </a:r>
            <a:r>
              <a:rPr lang="en-US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Comic Sans MS" pitchFamily="66" charset="0"/>
              </a:rPr>
              <a:t>discussione</a:t>
            </a:r>
            <a:r>
              <a:rPr lang="en-US" dirty="0" smtClean="0">
                <a:solidFill>
                  <a:srgbClr val="FF0000"/>
                </a:solidFill>
                <a:latin typeface="Comic Sans MS" pitchFamily="66" charset="0"/>
              </a:rPr>
              <a:t> con </a:t>
            </a:r>
            <a:r>
              <a:rPr lang="en-US" dirty="0" err="1" smtClean="0">
                <a:solidFill>
                  <a:srgbClr val="FF0000"/>
                </a:solidFill>
                <a:latin typeface="Comic Sans MS" pitchFamily="66" charset="0"/>
              </a:rPr>
              <a:t>avvertimenti</a:t>
            </a:r>
            <a:r>
              <a:rPr lang="en-US" dirty="0" smtClean="0">
                <a:solidFill>
                  <a:srgbClr val="FF0000"/>
                </a:solidFill>
                <a:latin typeface="Comic Sans MS" pitchFamily="66" charset="0"/>
              </a:rPr>
              <a:t>)</a:t>
            </a:r>
            <a:endParaRPr lang="en-US" dirty="0">
              <a:solidFill>
                <a:srgbClr val="FF0000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4" name="Rectangle 2"/>
          <p:cNvSpPr>
            <a:spLocks noChangeArrowheads="1"/>
          </p:cNvSpPr>
          <p:nvPr/>
        </p:nvSpPr>
        <p:spPr bwMode="black">
          <a:xfrm>
            <a:off x="457200" y="188640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r" eaLnBrk="1" hangingPunct="1">
              <a:spcBef>
                <a:spcPct val="20000"/>
              </a:spcBef>
            </a:pPr>
            <a:r>
              <a:rPr lang="it-IT" altLang="it-IT" sz="2800" b="1" dirty="0" err="1" smtClean="0">
                <a:solidFill>
                  <a:srgbClr val="C00000"/>
                </a:solidFill>
                <a:latin typeface="Comic Sans MS" pitchFamily="66" charset="0"/>
              </a:rPr>
              <a:t>…maledetti</a:t>
            </a:r>
            <a:r>
              <a:rPr lang="it-IT" altLang="it-IT" sz="2800" b="1" dirty="0" smtClean="0">
                <a:solidFill>
                  <a:srgbClr val="C00000"/>
                </a:solidFill>
                <a:latin typeface="Comic Sans MS" pitchFamily="66" charset="0"/>
              </a:rPr>
              <a:t>, favolosi sottoproblemi!</a:t>
            </a:r>
            <a:endParaRPr lang="it-IT" altLang="it-IT" sz="2800" b="1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31" name="Text Box 3"/>
          <p:cNvSpPr txBox="1">
            <a:spLocks noChangeArrowheads="1"/>
          </p:cNvSpPr>
          <p:nvPr/>
        </p:nvSpPr>
        <p:spPr bwMode="auto">
          <a:xfrm>
            <a:off x="24863" y="980728"/>
            <a:ext cx="8972426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altLang="it-IT" sz="2200" dirty="0" smtClean="0">
                <a:latin typeface="Comic Sans MS" pitchFamily="66" charset="0"/>
              </a:rPr>
              <a:t> La chiave di tutto è la definizione dei </a:t>
            </a:r>
            <a:r>
              <a:rPr lang="it-IT" altLang="it-IT" sz="2200" dirty="0" smtClean="0">
                <a:solidFill>
                  <a:srgbClr val="3366FF"/>
                </a:solidFill>
                <a:latin typeface="Comic Sans MS" pitchFamily="66" charset="0"/>
              </a:rPr>
              <a:t>“giusti” </a:t>
            </a:r>
            <a:r>
              <a:rPr lang="it-IT" altLang="it-IT" sz="2200" dirty="0" smtClean="0">
                <a:latin typeface="Comic Sans MS" pitchFamily="66" charset="0"/>
              </a:rPr>
              <a:t>sottoproblemi</a:t>
            </a:r>
            <a:endParaRPr lang="en-US" sz="2200" dirty="0">
              <a:latin typeface="Comic Sans MS" pitchFamily="66" charset="0"/>
            </a:endParaRPr>
          </a:p>
        </p:txBody>
      </p:sp>
      <p:sp>
        <p:nvSpPr>
          <p:cNvPr id="32" name="Text Box 4"/>
          <p:cNvSpPr txBox="1">
            <a:spLocks noChangeArrowheads="1"/>
          </p:cNvSpPr>
          <p:nvPr/>
        </p:nvSpPr>
        <p:spPr bwMode="auto">
          <a:xfrm>
            <a:off x="36513" y="2276872"/>
            <a:ext cx="8783959" cy="720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noAutofit/>
          </a:bodyPr>
          <a:lstStyle/>
          <a:p>
            <a:r>
              <a:rPr lang="it-IT" altLang="it-IT" sz="2200" dirty="0" smtClean="0">
                <a:latin typeface="Comic Sans MS" pitchFamily="66" charset="0"/>
              </a:rPr>
              <a:t>Solo una volta definiti i sottoproblemi si può verificare che l’algoritmo è </a:t>
            </a:r>
            <a:r>
              <a:rPr lang="it-IT" altLang="it-IT" sz="2200" dirty="0" smtClean="0">
                <a:solidFill>
                  <a:srgbClr val="3366FF"/>
                </a:solidFill>
                <a:latin typeface="Comic Sans MS" pitchFamily="66" charset="0"/>
              </a:rPr>
              <a:t>corretto</a:t>
            </a:r>
          </a:p>
        </p:txBody>
      </p:sp>
      <p:sp>
        <p:nvSpPr>
          <p:cNvPr id="33" name="Text Box 4"/>
          <p:cNvSpPr txBox="1">
            <a:spLocks noChangeArrowheads="1"/>
          </p:cNvSpPr>
          <p:nvPr/>
        </p:nvSpPr>
        <p:spPr bwMode="auto">
          <a:xfrm>
            <a:off x="827584" y="3948683"/>
            <a:ext cx="8136905" cy="560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noAutofit/>
          </a:bodyPr>
          <a:lstStyle/>
          <a:p>
            <a:r>
              <a:rPr lang="it-IT" altLang="it-IT" sz="2000" dirty="0" smtClean="0">
                <a:solidFill>
                  <a:srgbClr val="3366FF"/>
                </a:solidFill>
                <a:latin typeface="Comic Sans MS" pitchFamily="66" charset="0"/>
              </a:rPr>
              <a:t>… ragionando sulla struttura della soluzione (ottima) cercata.</a:t>
            </a:r>
          </a:p>
        </p:txBody>
      </p:sp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85336" y="1596901"/>
            <a:ext cx="8972426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altLang="it-IT" sz="2200" dirty="0" smtClean="0">
                <a:latin typeface="Comic Sans MS" pitchFamily="66" charset="0"/>
              </a:rPr>
              <a:t>La definizione dei “giusti” sottoproblemi è un </a:t>
            </a:r>
            <a:r>
              <a:rPr lang="it-IT" altLang="it-IT" sz="2200" dirty="0" smtClean="0">
                <a:solidFill>
                  <a:srgbClr val="3366FF"/>
                </a:solidFill>
                <a:latin typeface="Comic Sans MS" pitchFamily="66" charset="0"/>
              </a:rPr>
              <a:t>punto di arrivo</a:t>
            </a:r>
            <a:endParaRPr lang="en-US" sz="22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9" name="Text Box 4"/>
          <p:cNvSpPr txBox="1">
            <a:spLocks noChangeArrowheads="1"/>
          </p:cNvSpPr>
          <p:nvPr/>
        </p:nvSpPr>
        <p:spPr bwMode="auto">
          <a:xfrm>
            <a:off x="35496" y="3212976"/>
            <a:ext cx="9108504" cy="720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noAutofit/>
          </a:bodyPr>
          <a:lstStyle/>
          <a:p>
            <a:r>
              <a:rPr lang="it-IT" altLang="it-IT" sz="2200" dirty="0" smtClean="0">
                <a:latin typeface="Comic Sans MS" pitchFamily="66" charset="0"/>
              </a:rPr>
              <a:t>Se la definizione dei sottoproblemi è un punto di arrivo, come ci arrivo?</a:t>
            </a:r>
          </a:p>
        </p:txBody>
      </p:sp>
      <p:sp>
        <p:nvSpPr>
          <p:cNvPr id="10" name="Text Box 4"/>
          <p:cNvSpPr txBox="1">
            <a:spLocks noChangeArrowheads="1"/>
          </p:cNvSpPr>
          <p:nvPr/>
        </p:nvSpPr>
        <p:spPr bwMode="auto">
          <a:xfrm>
            <a:off x="35496" y="4509120"/>
            <a:ext cx="9108504" cy="720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noAutofit/>
          </a:bodyPr>
          <a:lstStyle/>
          <a:p>
            <a:r>
              <a:rPr lang="it-IT" altLang="it-IT" sz="2200" dirty="0" smtClean="0">
                <a:latin typeface="Comic Sans MS" pitchFamily="66" charset="0"/>
              </a:rPr>
              <a:t>La struttura della soluzione può suggerire i sottoproblemi e l’ordine in cui considerarli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  <p:bldP spid="32" grpId="0"/>
      <p:bldP spid="33" grpId="0"/>
      <p:bldP spid="7" grpId="0"/>
      <p:bldP spid="9" grpId="0"/>
      <p:bldP spid="10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…e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qualche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avvertimento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.</a:t>
            </a:r>
            <a:endParaRPr lang="en-US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043608" y="3886200"/>
            <a:ext cx="7704856" cy="1752600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FF0000"/>
                </a:solidFill>
                <a:latin typeface="Comic Sans MS" pitchFamily="66" charset="0"/>
              </a:rPr>
              <a:t>(</a:t>
            </a:r>
            <a:r>
              <a:rPr lang="en-US" dirty="0" err="1" smtClean="0">
                <a:solidFill>
                  <a:srgbClr val="FF0000"/>
                </a:solidFill>
                <a:latin typeface="Comic Sans MS" pitchFamily="66" charset="0"/>
              </a:rPr>
              <a:t>brevi</a:t>
            </a:r>
            <a:r>
              <a:rPr lang="en-US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Comic Sans MS" pitchFamily="66" charset="0"/>
              </a:rPr>
              <a:t>dialoghi</a:t>
            </a:r>
            <a:r>
              <a:rPr lang="en-US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Comic Sans MS" pitchFamily="66" charset="0"/>
              </a:rPr>
              <a:t>ricorrenti</a:t>
            </a:r>
            <a:r>
              <a:rPr lang="en-US" dirty="0" smtClean="0">
                <a:solidFill>
                  <a:srgbClr val="FF0000"/>
                </a:solidFill>
                <a:latin typeface="Comic Sans MS" pitchFamily="66" charset="0"/>
              </a:rPr>
              <a:t>)</a:t>
            </a:r>
            <a:endParaRPr lang="en-US" dirty="0">
              <a:solidFill>
                <a:srgbClr val="FF0000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http://images.zaazu.com/img/Geek-geek-nerds-eyeglass-smiley-emoticon-000200-facebook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1700808"/>
            <a:ext cx="1224135" cy="1224136"/>
          </a:xfrm>
          <a:prstGeom prst="rect">
            <a:avLst/>
          </a:prstGeom>
          <a:noFill/>
        </p:spPr>
      </p:pic>
      <p:pic>
        <p:nvPicPr>
          <p:cNvPr id="5" name="Picture 10" descr="http://thumbs.gograph.com/gg55921296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536" y="4077072"/>
            <a:ext cx="1619250" cy="1209676"/>
          </a:xfrm>
          <a:prstGeom prst="rect">
            <a:avLst/>
          </a:prstGeom>
          <a:noFill/>
        </p:spPr>
      </p:pic>
      <p:pic>
        <p:nvPicPr>
          <p:cNvPr id="6" name="Picture 16" descr="http://dekater.files.wordpress.com/2012/08/angry-face-emoticon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716016" y="3933056"/>
            <a:ext cx="1800200" cy="1987299"/>
          </a:xfrm>
          <a:prstGeom prst="rect">
            <a:avLst/>
          </a:prstGeom>
          <a:noFill/>
        </p:spPr>
      </p:pic>
      <p:pic>
        <p:nvPicPr>
          <p:cNvPr id="7" name="Picture 18" descr="http://www.colourbox.com/preview/3461140-870701-emoticon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076056" y="1988840"/>
            <a:ext cx="1008112" cy="1026394"/>
          </a:xfrm>
          <a:prstGeom prst="rect">
            <a:avLst/>
          </a:prstGeom>
          <a:noFill/>
        </p:spPr>
      </p:pic>
      <p:sp>
        <p:nvSpPr>
          <p:cNvPr id="9" name="Fumetto 3 8"/>
          <p:cNvSpPr/>
          <p:nvPr/>
        </p:nvSpPr>
        <p:spPr>
          <a:xfrm>
            <a:off x="1820217" y="394031"/>
            <a:ext cx="2952328" cy="1944216"/>
          </a:xfrm>
          <a:prstGeom prst="wedgeEllipseCallout">
            <a:avLst>
              <a:gd name="adj1" fmla="val -56257"/>
              <a:gd name="adj2" fmla="val 30303"/>
            </a:avLst>
          </a:prstGeom>
          <a:solidFill>
            <a:schemeClr val="accent1">
              <a:alpha val="21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CasellaDiTesto 9"/>
          <p:cNvSpPr txBox="1"/>
          <p:nvPr/>
        </p:nvSpPr>
        <p:spPr>
          <a:xfrm>
            <a:off x="2051720" y="548680"/>
            <a:ext cx="244827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>
                <a:latin typeface="Comic Sans MS" pitchFamily="66" charset="0"/>
              </a:rPr>
              <a:t>salve, professore, volevo farle vedere questo algoritmo di programmazione dinamica, per capire se è corretto.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11" name="Fumetto 3 10"/>
          <p:cNvSpPr/>
          <p:nvPr/>
        </p:nvSpPr>
        <p:spPr>
          <a:xfrm>
            <a:off x="6444208" y="476672"/>
            <a:ext cx="2664296" cy="1728192"/>
          </a:xfrm>
          <a:prstGeom prst="wedgeEllipseCallout">
            <a:avLst>
              <a:gd name="adj1" fmla="val -60209"/>
              <a:gd name="adj2" fmla="val 60450"/>
            </a:avLst>
          </a:prstGeom>
          <a:solidFill>
            <a:schemeClr val="accent1">
              <a:alpha val="21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CasellaDiTesto 11"/>
          <p:cNvSpPr txBox="1"/>
          <p:nvPr/>
        </p:nvSpPr>
        <p:spPr>
          <a:xfrm>
            <a:off x="6876256" y="836712"/>
            <a:ext cx="187220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600" dirty="0" smtClean="0">
                <a:latin typeface="Comic Sans MS" pitchFamily="66" charset="0"/>
              </a:rPr>
              <a:t>Bene. Come hai definito i sottoproblemi?</a:t>
            </a:r>
          </a:p>
        </p:txBody>
      </p:sp>
      <p:sp>
        <p:nvSpPr>
          <p:cNvPr id="13" name="Fumetto 3 12"/>
          <p:cNvSpPr/>
          <p:nvPr/>
        </p:nvSpPr>
        <p:spPr>
          <a:xfrm>
            <a:off x="2051720" y="3068960"/>
            <a:ext cx="2664296" cy="1152128"/>
          </a:xfrm>
          <a:prstGeom prst="wedgeEllipseCallout">
            <a:avLst>
              <a:gd name="adj1" fmla="val -59411"/>
              <a:gd name="adj2" fmla="val 63833"/>
            </a:avLst>
          </a:prstGeom>
          <a:solidFill>
            <a:schemeClr val="accent1">
              <a:alpha val="21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CasellaDiTesto 13"/>
          <p:cNvSpPr txBox="1"/>
          <p:nvPr/>
        </p:nvSpPr>
        <p:spPr>
          <a:xfrm>
            <a:off x="2123728" y="3306250"/>
            <a:ext cx="23762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>
                <a:latin typeface="Comic Sans MS" pitchFamily="66" charset="0"/>
              </a:rPr>
              <a:t>Sottoproblemi? Che sottoproblemi?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15" name="Fumetto 3 14"/>
          <p:cNvSpPr/>
          <p:nvPr/>
        </p:nvSpPr>
        <p:spPr>
          <a:xfrm>
            <a:off x="6660232" y="3068960"/>
            <a:ext cx="2232248" cy="1440160"/>
          </a:xfrm>
          <a:prstGeom prst="wedgeEllipseCallout">
            <a:avLst>
              <a:gd name="adj1" fmla="val -65436"/>
              <a:gd name="adj2" fmla="val 65126"/>
            </a:avLst>
          </a:prstGeom>
          <a:solidFill>
            <a:schemeClr val="accent1">
              <a:alpha val="21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CasellaDiTesto 15"/>
          <p:cNvSpPr txBox="1"/>
          <p:nvPr/>
        </p:nvSpPr>
        <p:spPr>
          <a:xfrm>
            <a:off x="6804248" y="3420289"/>
            <a:ext cx="18722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>
                <a:latin typeface="Comic Sans MS" pitchFamily="66" charset="0"/>
              </a:rPr>
              <a:t>devi definire i sottoproblemi!!!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/>
      <p:bldP spid="11" grpId="0" animBg="1"/>
      <p:bldP spid="12" grpId="0"/>
      <p:bldP spid="13" grpId="0" animBg="1"/>
      <p:bldP spid="14" grpId="0"/>
      <p:bldP spid="15" grpId="0" animBg="1"/>
      <p:bldP spid="16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http://images.zaazu.com/img/Geek-geek-nerds-eyeglass-smiley-emoticon-000200-facebook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332656"/>
            <a:ext cx="1224135" cy="1224136"/>
          </a:xfrm>
          <a:prstGeom prst="rect">
            <a:avLst/>
          </a:prstGeom>
          <a:noFill/>
        </p:spPr>
      </p:pic>
      <p:pic>
        <p:nvPicPr>
          <p:cNvPr id="5" name="Picture 10" descr="http://thumbs.gograph.com/gg55921296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528" y="3789040"/>
            <a:ext cx="1619250" cy="1209676"/>
          </a:xfrm>
          <a:prstGeom prst="rect">
            <a:avLst/>
          </a:prstGeom>
          <a:noFill/>
        </p:spPr>
      </p:pic>
      <p:pic>
        <p:nvPicPr>
          <p:cNvPr id="6" name="Picture 16" descr="http://dekater.files.wordpress.com/2012/08/angry-face-emoticon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932040" y="2708920"/>
            <a:ext cx="1800200" cy="1987299"/>
          </a:xfrm>
          <a:prstGeom prst="rect">
            <a:avLst/>
          </a:prstGeom>
          <a:noFill/>
        </p:spPr>
      </p:pic>
      <p:pic>
        <p:nvPicPr>
          <p:cNvPr id="7" name="Picture 18" descr="http://www.colourbox.com/preview/3461140-870701-emoticon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148064" y="1124744"/>
            <a:ext cx="1008112" cy="1026394"/>
          </a:xfrm>
          <a:prstGeom prst="rect">
            <a:avLst/>
          </a:prstGeom>
          <a:noFill/>
        </p:spPr>
      </p:pic>
      <p:sp>
        <p:nvSpPr>
          <p:cNvPr id="9" name="Fumetto 3 8"/>
          <p:cNvSpPr/>
          <p:nvPr/>
        </p:nvSpPr>
        <p:spPr>
          <a:xfrm>
            <a:off x="1979712" y="404664"/>
            <a:ext cx="2664296" cy="1728192"/>
          </a:xfrm>
          <a:prstGeom prst="wedgeEllipseCallout">
            <a:avLst>
              <a:gd name="adj1" fmla="val -69387"/>
              <a:gd name="adj2" fmla="val -34913"/>
            </a:avLst>
          </a:prstGeom>
          <a:solidFill>
            <a:schemeClr val="accent1">
              <a:alpha val="21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CasellaDiTesto 9"/>
          <p:cNvSpPr txBox="1"/>
          <p:nvPr/>
        </p:nvSpPr>
        <p:spPr>
          <a:xfrm>
            <a:off x="2051720" y="548680"/>
            <a:ext cx="244827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>
                <a:latin typeface="Comic Sans MS" pitchFamily="66" charset="0"/>
              </a:rPr>
              <a:t>ora è tutto formalizzato.</a:t>
            </a:r>
          </a:p>
          <a:p>
            <a:pPr algn="ctr"/>
            <a:r>
              <a:rPr lang="it-IT" dirty="0" err="1" smtClean="0">
                <a:latin typeface="Comic Sans MS" pitchFamily="66" charset="0"/>
              </a:rPr>
              <a:t>Opt</a:t>
            </a:r>
            <a:r>
              <a:rPr lang="it-IT" dirty="0" smtClean="0">
                <a:latin typeface="Comic Sans MS" pitchFamily="66" charset="0"/>
              </a:rPr>
              <a:t>[j]=j</a:t>
            </a:r>
            <a:r>
              <a:rPr lang="it-IT" baseline="30000" dirty="0" smtClean="0">
                <a:latin typeface="Comic Sans MS" pitchFamily="66" charset="0"/>
              </a:rPr>
              <a:t>2</a:t>
            </a:r>
            <a:r>
              <a:rPr lang="it-IT" dirty="0" smtClean="0">
                <a:latin typeface="Comic Sans MS" pitchFamily="66" charset="0"/>
              </a:rPr>
              <a:t>+|Opt[j-3]|</a:t>
            </a:r>
            <a:br>
              <a:rPr lang="it-IT" dirty="0" smtClean="0">
                <a:latin typeface="Comic Sans MS" pitchFamily="66" charset="0"/>
              </a:rPr>
            </a:br>
            <a:r>
              <a:rPr lang="it-IT" dirty="0" smtClean="0">
                <a:latin typeface="Comic Sans MS" pitchFamily="66" charset="0"/>
              </a:rPr>
              <a:t>- </a:t>
            </a:r>
            <a:r>
              <a:rPr lang="it-IT" dirty="0" smtClean="0">
                <a:latin typeface="Comic Sans MS" pitchFamily="66" charset="0"/>
                <a:sym typeface="Symbol"/>
              </a:rPr>
              <a:t></a:t>
            </a:r>
            <a:r>
              <a:rPr lang="it-IT" dirty="0" smtClean="0">
                <a:latin typeface="Comic Sans MS" pitchFamily="66" charset="0"/>
              </a:rPr>
              <a:t>j/2</a:t>
            </a:r>
            <a:r>
              <a:rPr lang="it-IT" dirty="0" smtClean="0">
                <a:latin typeface="Comic Sans MS" pitchFamily="66" charset="0"/>
                <a:sym typeface="Symbol"/>
              </a:rPr>
              <a:t> + + </a:t>
            </a:r>
            <a:r>
              <a:rPr lang="it-IT" dirty="0" err="1" smtClean="0">
                <a:latin typeface="Comic Sans MS" pitchFamily="66" charset="0"/>
                <a:sym typeface="Symbol"/>
              </a:rPr>
              <a:t>Opt</a:t>
            </a:r>
            <a:r>
              <a:rPr lang="it-IT" dirty="0" smtClean="0">
                <a:latin typeface="Comic Sans MS" pitchFamily="66" charset="0"/>
                <a:sym typeface="Symbol"/>
              </a:rPr>
              <a:t>[2]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11" name="Fumetto 3 10"/>
          <p:cNvSpPr/>
          <p:nvPr/>
        </p:nvSpPr>
        <p:spPr>
          <a:xfrm>
            <a:off x="6588224" y="332656"/>
            <a:ext cx="2664296" cy="1728192"/>
          </a:xfrm>
          <a:prstGeom prst="wedgeEllipseCallout">
            <a:avLst>
              <a:gd name="adj1" fmla="val -63002"/>
              <a:gd name="adj2" fmla="val 19229"/>
            </a:avLst>
          </a:prstGeom>
          <a:solidFill>
            <a:schemeClr val="accent1">
              <a:alpha val="21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CasellaDiTesto 11"/>
          <p:cNvSpPr txBox="1"/>
          <p:nvPr/>
        </p:nvSpPr>
        <p:spPr>
          <a:xfrm>
            <a:off x="7020272" y="620688"/>
            <a:ext cx="187220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>
                <a:latin typeface="Comic Sans MS" pitchFamily="66" charset="0"/>
              </a:rPr>
              <a:t>strana formula. Qual è il sottoproblema j-esimo? </a:t>
            </a:r>
          </a:p>
        </p:txBody>
      </p:sp>
      <p:sp>
        <p:nvSpPr>
          <p:cNvPr id="13" name="Fumetto 3 12"/>
          <p:cNvSpPr/>
          <p:nvPr/>
        </p:nvSpPr>
        <p:spPr>
          <a:xfrm>
            <a:off x="1907704" y="4559862"/>
            <a:ext cx="2664296" cy="1152128"/>
          </a:xfrm>
          <a:prstGeom prst="wedgeEllipseCallout">
            <a:avLst>
              <a:gd name="adj1" fmla="val -59810"/>
              <a:gd name="adj2" fmla="val -47833"/>
            </a:avLst>
          </a:prstGeom>
          <a:solidFill>
            <a:schemeClr val="accent1">
              <a:alpha val="21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CasellaDiTesto 13"/>
          <p:cNvSpPr txBox="1"/>
          <p:nvPr/>
        </p:nvSpPr>
        <p:spPr>
          <a:xfrm>
            <a:off x="2267744" y="4797152"/>
            <a:ext cx="23042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>
                <a:latin typeface="Comic Sans MS" pitchFamily="66" charset="0"/>
              </a:rPr>
              <a:t>il sottoproblema </a:t>
            </a:r>
            <a:br>
              <a:rPr lang="it-IT" dirty="0" smtClean="0">
                <a:latin typeface="Comic Sans MS" pitchFamily="66" charset="0"/>
              </a:rPr>
            </a:br>
            <a:r>
              <a:rPr lang="it-IT" dirty="0" smtClean="0">
                <a:latin typeface="Comic Sans MS" pitchFamily="66" charset="0"/>
              </a:rPr>
              <a:t>j-esimo?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15" name="Fumetto 3 14"/>
          <p:cNvSpPr/>
          <p:nvPr/>
        </p:nvSpPr>
        <p:spPr>
          <a:xfrm>
            <a:off x="6804248" y="2276872"/>
            <a:ext cx="2232248" cy="1440160"/>
          </a:xfrm>
          <a:prstGeom prst="wedgeEllipseCallout">
            <a:avLst>
              <a:gd name="adj1" fmla="val -63054"/>
              <a:gd name="adj2" fmla="val 34118"/>
            </a:avLst>
          </a:prstGeom>
          <a:solidFill>
            <a:schemeClr val="accent1">
              <a:alpha val="21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CasellaDiTesto 15"/>
          <p:cNvSpPr txBox="1"/>
          <p:nvPr/>
        </p:nvSpPr>
        <p:spPr>
          <a:xfrm>
            <a:off x="6804248" y="2420888"/>
            <a:ext cx="233975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>
                <a:latin typeface="Comic Sans MS" pitchFamily="66" charset="0"/>
              </a:rPr>
              <a:t>quella è la </a:t>
            </a:r>
            <a:br>
              <a:rPr lang="it-IT" dirty="0" smtClean="0">
                <a:latin typeface="Comic Sans MS" pitchFamily="66" charset="0"/>
              </a:rPr>
            </a:br>
            <a:r>
              <a:rPr lang="it-IT" dirty="0" smtClean="0">
                <a:latin typeface="Comic Sans MS" pitchFamily="66" charset="0"/>
              </a:rPr>
              <a:t>soluzione. Ma a che sottoproblema?</a:t>
            </a:r>
          </a:p>
        </p:txBody>
      </p:sp>
      <p:pic>
        <p:nvPicPr>
          <p:cNvPr id="17" name="Picture 6" descr="http://images.zaazu.com/img/Geek-geek-nerds-eyeglass-smiley-emoticon-000200-facebook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2348880"/>
            <a:ext cx="1224135" cy="1224136"/>
          </a:xfrm>
          <a:prstGeom prst="rect">
            <a:avLst/>
          </a:prstGeom>
          <a:noFill/>
        </p:spPr>
      </p:pic>
      <p:sp>
        <p:nvSpPr>
          <p:cNvPr id="18" name="Fumetto 3 17"/>
          <p:cNvSpPr/>
          <p:nvPr/>
        </p:nvSpPr>
        <p:spPr>
          <a:xfrm>
            <a:off x="2195736" y="2420888"/>
            <a:ext cx="2664296" cy="1728192"/>
          </a:xfrm>
          <a:prstGeom prst="wedgeEllipseCallout">
            <a:avLst>
              <a:gd name="adj1" fmla="val -69387"/>
              <a:gd name="adj2" fmla="val -34913"/>
            </a:avLst>
          </a:prstGeom>
          <a:solidFill>
            <a:schemeClr val="accent1">
              <a:alpha val="21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CasellaDiTesto 18"/>
          <p:cNvSpPr txBox="1"/>
          <p:nvPr/>
        </p:nvSpPr>
        <p:spPr>
          <a:xfrm>
            <a:off x="2483768" y="2780928"/>
            <a:ext cx="19442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>
                <a:latin typeface="Comic Sans MS" pitchFamily="66" charset="0"/>
              </a:rPr>
              <a:t>In che senso, prof? è </a:t>
            </a:r>
            <a:r>
              <a:rPr lang="it-IT" dirty="0" err="1" smtClean="0">
                <a:latin typeface="Comic Sans MS" pitchFamily="66" charset="0"/>
              </a:rPr>
              <a:t>Opt</a:t>
            </a:r>
            <a:r>
              <a:rPr lang="it-IT" dirty="0" smtClean="0">
                <a:latin typeface="Comic Sans MS" pitchFamily="66" charset="0"/>
              </a:rPr>
              <a:t>[j]!!</a:t>
            </a:r>
            <a:endParaRPr lang="en-US" dirty="0">
              <a:latin typeface="Comic Sans MS" pitchFamily="66" charset="0"/>
            </a:endParaRPr>
          </a:p>
        </p:txBody>
      </p:sp>
      <p:pic>
        <p:nvPicPr>
          <p:cNvPr id="20" name="Picture 12" descr="https://encrypted-tbn0.gstatic.com/images?q=tbn:ANd9GcTHREnjglowsd0-y5ty94MURdQs_2TckIBDrLoOi0McqbxRnMcEQw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148064" y="5417840"/>
            <a:ext cx="1242275" cy="1440160"/>
          </a:xfrm>
          <a:prstGeom prst="rect">
            <a:avLst/>
          </a:prstGeom>
          <a:noFill/>
        </p:spPr>
      </p:pic>
      <p:sp>
        <p:nvSpPr>
          <p:cNvPr id="21" name="Fumetto 3 20"/>
          <p:cNvSpPr/>
          <p:nvPr/>
        </p:nvSpPr>
        <p:spPr>
          <a:xfrm>
            <a:off x="6804248" y="4653136"/>
            <a:ext cx="2232248" cy="1440160"/>
          </a:xfrm>
          <a:prstGeom prst="wedgeEllipseCallout">
            <a:avLst>
              <a:gd name="adj1" fmla="val -64006"/>
              <a:gd name="adj2" fmla="val 43716"/>
            </a:avLst>
          </a:prstGeom>
          <a:solidFill>
            <a:schemeClr val="accent1">
              <a:alpha val="21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CasellaDiTesto 21"/>
          <p:cNvSpPr txBox="1"/>
          <p:nvPr/>
        </p:nvSpPr>
        <p:spPr>
          <a:xfrm>
            <a:off x="6948264" y="5004465"/>
            <a:ext cx="18722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>
                <a:latin typeface="Comic Sans MS" pitchFamily="66" charset="0"/>
              </a:rPr>
              <a:t>devi definire i sottoproblemi!!!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/>
      <p:bldP spid="11" grpId="0" animBg="1"/>
      <p:bldP spid="12" grpId="0"/>
      <p:bldP spid="13" grpId="0" animBg="1"/>
      <p:bldP spid="14" grpId="0"/>
      <p:bldP spid="15" grpId="0" animBg="1"/>
      <p:bldP spid="16" grpId="0"/>
      <p:bldP spid="18" grpId="0" animBg="1"/>
      <p:bldP spid="19" grpId="0"/>
      <p:bldP spid="21" grpId="0" animBg="1"/>
      <p:bldP spid="22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 descr="http://guideromagna.files.wordpress.com/2013/08/sipario_4__800_800-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0"/>
            <a:ext cx="9143999" cy="6858000"/>
          </a:xfrm>
          <a:prstGeom prst="rect">
            <a:avLst/>
          </a:prstGeom>
          <a:noFill/>
        </p:spPr>
      </p:pic>
      <p:sp>
        <p:nvSpPr>
          <p:cNvPr id="9" name="Titolo 1"/>
          <p:cNvSpPr>
            <a:spLocks noGrp="1"/>
          </p:cNvSpPr>
          <p:nvPr>
            <p:ph type="title"/>
          </p:nvPr>
        </p:nvSpPr>
        <p:spPr>
          <a:xfrm>
            <a:off x="2411760" y="2852936"/>
            <a:ext cx="4248472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z="3600" dirty="0" smtClean="0">
                <a:solidFill>
                  <a:schemeClr val="bg1"/>
                </a:solidFill>
                <a:latin typeface="Comic Sans MS" pitchFamily="66" charset="0"/>
              </a:rPr>
              <a:t>…e </a:t>
            </a:r>
            <a:r>
              <a:rPr lang="en-US" sz="3600" dirty="0" err="1" smtClean="0">
                <a:solidFill>
                  <a:schemeClr val="bg1"/>
                </a:solidFill>
                <a:latin typeface="Comic Sans MS" pitchFamily="66" charset="0"/>
              </a:rPr>
              <a:t>questo</a:t>
            </a:r>
            <a:r>
              <a:rPr lang="en-US" sz="3600" dirty="0" smtClean="0">
                <a:solidFill>
                  <a:schemeClr val="bg1"/>
                </a:solidFill>
                <a:latin typeface="Comic Sans MS" pitchFamily="66" charset="0"/>
              </a:rPr>
              <a:t> </a:t>
            </a:r>
            <a:r>
              <a:rPr lang="en-US" sz="3600" dirty="0" err="1" smtClean="0">
                <a:solidFill>
                  <a:schemeClr val="bg1"/>
                </a:solidFill>
                <a:latin typeface="Comic Sans MS" pitchFamily="66" charset="0"/>
              </a:rPr>
              <a:t>siparietto</a:t>
            </a:r>
            <a:r>
              <a:rPr lang="en-US" sz="3600" dirty="0" smtClean="0">
                <a:solidFill>
                  <a:schemeClr val="bg1"/>
                </a:solidFill>
                <a:latin typeface="Comic Sans MS" pitchFamily="66" charset="0"/>
              </a:rPr>
              <a:t/>
            </a:r>
            <a:br>
              <a:rPr lang="en-US" sz="3600" dirty="0" smtClean="0">
                <a:solidFill>
                  <a:schemeClr val="bg1"/>
                </a:solidFill>
                <a:latin typeface="Comic Sans MS" pitchFamily="66" charset="0"/>
              </a:rPr>
            </a:br>
            <a:r>
              <a:rPr lang="en-US" sz="3600" dirty="0" err="1" smtClean="0">
                <a:solidFill>
                  <a:schemeClr val="bg1"/>
                </a:solidFill>
                <a:latin typeface="Comic Sans MS" pitchFamily="66" charset="0"/>
              </a:rPr>
              <a:t>si</a:t>
            </a:r>
            <a:r>
              <a:rPr lang="en-US" sz="3600" dirty="0" smtClean="0">
                <a:solidFill>
                  <a:schemeClr val="bg1"/>
                </a:solidFill>
                <a:latin typeface="Comic Sans MS" pitchFamily="66" charset="0"/>
              </a:rPr>
              <a:t> </a:t>
            </a:r>
            <a:r>
              <a:rPr lang="en-US" sz="3600" dirty="0" err="1" smtClean="0">
                <a:solidFill>
                  <a:schemeClr val="bg1"/>
                </a:solidFill>
                <a:latin typeface="Comic Sans MS" pitchFamily="66" charset="0"/>
              </a:rPr>
              <a:t>chiude</a:t>
            </a:r>
            <a:r>
              <a:rPr lang="en-US" sz="3600" dirty="0" smtClean="0">
                <a:solidFill>
                  <a:schemeClr val="bg1"/>
                </a:solidFill>
                <a:latin typeface="Comic Sans MS" pitchFamily="66" charset="0"/>
              </a:rPr>
              <a:t> con un…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7"/>
          <p:cNvSpPr txBox="1">
            <a:spLocks noChangeArrowheads="1"/>
          </p:cNvSpPr>
          <p:nvPr/>
        </p:nvSpPr>
        <p:spPr bwMode="auto">
          <a:xfrm>
            <a:off x="0" y="476672"/>
            <a:ext cx="6500497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None/>
            </a:pPr>
            <a:r>
              <a:rPr lang="en-US" sz="2800" dirty="0" err="1" smtClean="0">
                <a:solidFill>
                  <a:srgbClr val="C00000"/>
                </a:solidFill>
                <a:latin typeface="Comic Sans MS" pitchFamily="66" charset="0"/>
              </a:rPr>
              <a:t>Esercizio</a:t>
            </a:r>
            <a:r>
              <a:rPr lang="en-US" sz="2800" dirty="0" smtClean="0">
                <a:solidFill>
                  <a:srgbClr val="3366FF"/>
                </a:solidFill>
                <a:latin typeface="Comic Sans MS" pitchFamily="66" charset="0"/>
              </a:rPr>
              <a:t> (</a:t>
            </a:r>
            <a:r>
              <a:rPr lang="en-US" sz="2800" dirty="0" err="1" smtClean="0">
                <a:solidFill>
                  <a:srgbClr val="3366FF"/>
                </a:solidFill>
                <a:latin typeface="Comic Sans MS" pitchFamily="66" charset="0"/>
              </a:rPr>
              <a:t>aiutare</a:t>
            </a:r>
            <a:r>
              <a:rPr lang="en-US" sz="28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800" dirty="0" err="1" smtClean="0">
                <a:solidFill>
                  <a:srgbClr val="3366FF"/>
                </a:solidFill>
                <a:latin typeface="Comic Sans MS" pitchFamily="66" charset="0"/>
              </a:rPr>
              <a:t>il</a:t>
            </a:r>
            <a:r>
              <a:rPr lang="en-US" sz="2800" dirty="0" smtClean="0">
                <a:solidFill>
                  <a:srgbClr val="3366FF"/>
                </a:solidFill>
                <a:latin typeface="Comic Sans MS" pitchFamily="66" charset="0"/>
              </a:rPr>
              <a:t> Re </a:t>
            </a:r>
            <a:r>
              <a:rPr lang="en-US" sz="2800" dirty="0" err="1" smtClean="0">
                <a:solidFill>
                  <a:srgbClr val="3366FF"/>
                </a:solidFill>
                <a:latin typeface="Comic Sans MS" pitchFamily="66" charset="0"/>
              </a:rPr>
              <a:t>Imprenditore</a:t>
            </a:r>
            <a:r>
              <a:rPr lang="en-US" sz="2800" dirty="0" smtClean="0">
                <a:solidFill>
                  <a:srgbClr val="3366FF"/>
                </a:solidFill>
                <a:latin typeface="Comic Sans MS" pitchFamily="66" charset="0"/>
              </a:rPr>
              <a:t>)</a:t>
            </a:r>
            <a:endParaRPr lang="en-US" sz="28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pic>
        <p:nvPicPr>
          <p:cNvPr id="51203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761" y="1196752"/>
            <a:ext cx="9087743" cy="33954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4" name="Rectangle 2"/>
          <p:cNvSpPr>
            <a:spLocks noChangeArrowheads="1"/>
          </p:cNvSpPr>
          <p:nvPr/>
        </p:nvSpPr>
        <p:spPr bwMode="black">
          <a:xfrm>
            <a:off x="457200" y="188640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r" eaLnBrk="1" hangingPunct="1">
              <a:spcBef>
                <a:spcPct val="20000"/>
              </a:spcBef>
            </a:pPr>
            <a:r>
              <a:rPr lang="it-IT" altLang="it-IT" sz="2800" b="1" dirty="0" smtClean="0">
                <a:solidFill>
                  <a:srgbClr val="3366FF"/>
                </a:solidFill>
                <a:latin typeface="Comic Sans MS" pitchFamily="66" charset="0"/>
              </a:rPr>
              <a:t>Insieme Indipendente di peso massimo </a:t>
            </a:r>
          </a:p>
          <a:p>
            <a:pPr marL="342900" indent="-342900" algn="r" eaLnBrk="1" hangingPunct="1">
              <a:spcBef>
                <a:spcPct val="20000"/>
              </a:spcBef>
            </a:pPr>
            <a:r>
              <a:rPr lang="it-IT" altLang="it-IT" sz="2800" b="1" dirty="0" smtClean="0">
                <a:solidFill>
                  <a:srgbClr val="3366FF"/>
                </a:solidFill>
                <a:latin typeface="Comic Sans MS" pitchFamily="66" charset="0"/>
              </a:rPr>
              <a:t>(su grafi a cammino)</a:t>
            </a:r>
            <a:endParaRPr lang="it-IT" altLang="it-IT" sz="2800" b="1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279555" name="Text Box 3"/>
          <p:cNvSpPr txBox="1">
            <a:spLocks noChangeArrowheads="1"/>
          </p:cNvSpPr>
          <p:nvPr/>
        </p:nvSpPr>
        <p:spPr bwMode="auto">
          <a:xfrm>
            <a:off x="30162" y="1287463"/>
            <a:ext cx="8972426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altLang="it-IT" sz="2200" b="1" dirty="0" smtClean="0">
                <a:solidFill>
                  <a:srgbClr val="C00000"/>
                </a:solidFill>
                <a:latin typeface="Comic Sans MS" pitchFamily="66" charset="0"/>
              </a:rPr>
              <a:t>Input: </a:t>
            </a:r>
            <a:r>
              <a:rPr lang="it-IT" altLang="it-IT" sz="2200" dirty="0" smtClean="0">
                <a:latin typeface="Comic Sans MS" pitchFamily="66" charset="0"/>
              </a:rPr>
              <a:t>Un cammino </a:t>
            </a:r>
            <a:r>
              <a:rPr lang="it-IT" altLang="it-IT" sz="2200" dirty="0" smtClean="0">
                <a:solidFill>
                  <a:srgbClr val="3366FF"/>
                </a:solidFill>
                <a:latin typeface="Comic Sans MS" pitchFamily="66" charset="0"/>
              </a:rPr>
              <a:t>G</a:t>
            </a:r>
            <a:r>
              <a:rPr lang="it-IT" altLang="it-IT" sz="2200" dirty="0" smtClean="0">
                <a:latin typeface="Comic Sans MS" pitchFamily="66" charset="0"/>
              </a:rPr>
              <a:t> di </a:t>
            </a:r>
            <a:r>
              <a:rPr lang="it-IT" altLang="it-IT" sz="22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200" dirty="0" smtClean="0">
                <a:latin typeface="Comic Sans MS" pitchFamily="66" charset="0"/>
              </a:rPr>
              <a:t> nodi. Ogni nodo </a:t>
            </a:r>
            <a:r>
              <a:rPr lang="it-IT" altLang="it-IT" sz="2200" dirty="0" smtClean="0">
                <a:solidFill>
                  <a:srgbClr val="3366FF"/>
                </a:solidFill>
                <a:latin typeface="Comic Sans MS" pitchFamily="66" charset="0"/>
              </a:rPr>
              <a:t>v</a:t>
            </a:r>
            <a:r>
              <a:rPr lang="it-IT" altLang="it-IT" sz="2200" baseline="-25000" dirty="0" smtClean="0">
                <a:solidFill>
                  <a:srgbClr val="3366FF"/>
                </a:solidFill>
                <a:latin typeface="Comic Sans MS" pitchFamily="66" charset="0"/>
              </a:rPr>
              <a:t>i</a:t>
            </a:r>
            <a:r>
              <a:rPr lang="it-IT" altLang="it-IT" sz="2200" dirty="0" smtClean="0">
                <a:latin typeface="Comic Sans MS" pitchFamily="66" charset="0"/>
              </a:rPr>
              <a:t> ha un </a:t>
            </a:r>
            <a:r>
              <a:rPr lang="it-IT" altLang="it-IT" sz="2200" dirty="0" smtClean="0">
                <a:solidFill>
                  <a:srgbClr val="C00000"/>
                </a:solidFill>
                <a:latin typeface="Comic Sans MS" pitchFamily="66" charset="0"/>
              </a:rPr>
              <a:t>peso</a:t>
            </a:r>
            <a:r>
              <a:rPr lang="it-IT" altLang="it-IT" sz="22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it-IT" altLang="it-IT" sz="2200" dirty="0" err="1" smtClean="0">
                <a:solidFill>
                  <a:srgbClr val="3366FF"/>
                </a:solidFill>
                <a:latin typeface="Comic Sans MS" pitchFamily="66" charset="0"/>
              </a:rPr>
              <a:t>w</a:t>
            </a:r>
            <a:r>
              <a:rPr lang="it-IT" altLang="it-IT" sz="2200" baseline="-25000" dirty="0" err="1" smtClean="0">
                <a:solidFill>
                  <a:srgbClr val="3366FF"/>
                </a:solidFill>
                <a:latin typeface="Comic Sans MS" pitchFamily="66" charset="0"/>
              </a:rPr>
              <a:t>i</a:t>
            </a:r>
            <a:r>
              <a:rPr lang="it-IT" altLang="it-IT" sz="2200" dirty="0" smtClean="0">
                <a:latin typeface="Comic Sans MS" pitchFamily="66" charset="0"/>
              </a:rPr>
              <a:t>.</a:t>
            </a:r>
            <a:endParaRPr lang="en-US" sz="2200" dirty="0">
              <a:latin typeface="Comic Sans MS" pitchFamily="66" charset="0"/>
            </a:endParaRPr>
          </a:p>
        </p:txBody>
      </p:sp>
      <p:sp>
        <p:nvSpPr>
          <p:cNvPr id="279556" name="Text Box 4"/>
          <p:cNvSpPr txBox="1">
            <a:spLocks noChangeArrowheads="1"/>
          </p:cNvSpPr>
          <p:nvPr/>
        </p:nvSpPr>
        <p:spPr bwMode="auto">
          <a:xfrm>
            <a:off x="36513" y="1840865"/>
            <a:ext cx="8783959" cy="16405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noAutofit/>
          </a:bodyPr>
          <a:lstStyle/>
          <a:p>
            <a:r>
              <a:rPr lang="it-IT" altLang="it-IT" sz="2200" b="1" dirty="0" smtClean="0">
                <a:solidFill>
                  <a:srgbClr val="C00000"/>
                </a:solidFill>
                <a:latin typeface="Comic Sans MS" pitchFamily="66" charset="0"/>
              </a:rPr>
              <a:t>Goal: </a:t>
            </a:r>
            <a:r>
              <a:rPr lang="it-IT" altLang="it-IT" sz="2200" dirty="0" smtClean="0">
                <a:latin typeface="Comic Sans MS" pitchFamily="66" charset="0"/>
              </a:rPr>
              <a:t>trovare un insieme indipendente di </a:t>
            </a:r>
            <a:r>
              <a:rPr lang="it-IT" altLang="it-IT" sz="2200" dirty="0" smtClean="0">
                <a:solidFill>
                  <a:srgbClr val="3366FF"/>
                </a:solidFill>
                <a:latin typeface="Comic Sans MS" pitchFamily="66" charset="0"/>
              </a:rPr>
              <a:t>peso massimo</a:t>
            </a:r>
            <a:r>
              <a:rPr lang="it-IT" altLang="it-IT" sz="2200" dirty="0" smtClean="0">
                <a:latin typeface="Comic Sans MS" pitchFamily="66" charset="0"/>
              </a:rPr>
              <a:t>, ovvero un insieme </a:t>
            </a:r>
            <a:r>
              <a:rPr lang="it-IT" altLang="it-IT" sz="2200" dirty="0" smtClean="0">
                <a:solidFill>
                  <a:srgbClr val="3366FF"/>
                </a:solidFill>
                <a:latin typeface="Comic Sans MS" pitchFamily="66" charset="0"/>
              </a:rPr>
              <a:t>S</a:t>
            </a:r>
            <a:r>
              <a:rPr lang="it-IT" altLang="it-IT" sz="2200" dirty="0" smtClean="0">
                <a:latin typeface="Comic Sans MS" pitchFamily="66" charset="0"/>
              </a:rPr>
              <a:t> di nodi tale che:</a:t>
            </a:r>
            <a:endParaRPr lang="it-IT" altLang="it-IT" sz="2200" dirty="0">
              <a:latin typeface="Comic Sans MS" pitchFamily="66" charset="0"/>
            </a:endParaRPr>
          </a:p>
          <a:p>
            <a:pPr marL="514350" indent="-514350" eaLnBrk="1" hangingPunct="1">
              <a:lnSpc>
                <a:spcPct val="90000"/>
              </a:lnSpc>
              <a:spcBef>
                <a:spcPct val="20000"/>
              </a:spcBef>
              <a:buAutoNum type="romanLcParenBoth"/>
            </a:pPr>
            <a:r>
              <a:rPr lang="it-IT" altLang="it-IT" sz="2200" dirty="0" smtClean="0">
                <a:latin typeface="Comic Sans MS" pitchFamily="66" charset="0"/>
              </a:rPr>
              <a:t> </a:t>
            </a:r>
            <a:r>
              <a:rPr lang="it-IT" altLang="it-IT" sz="2200" dirty="0" smtClean="0">
                <a:solidFill>
                  <a:srgbClr val="3366FF"/>
                </a:solidFill>
                <a:latin typeface="Comic Sans MS" pitchFamily="66" charset="0"/>
              </a:rPr>
              <a:t>S</a:t>
            </a:r>
            <a:r>
              <a:rPr lang="it-IT" altLang="it-IT" sz="2200" dirty="0" smtClean="0">
                <a:latin typeface="Comic Sans MS" pitchFamily="66" charset="0"/>
              </a:rPr>
              <a:t> è un </a:t>
            </a:r>
            <a:r>
              <a:rPr lang="it-IT" altLang="it-IT" sz="2200" dirty="0" err="1" smtClean="0">
                <a:latin typeface="Comic Sans MS" pitchFamily="66" charset="0"/>
              </a:rPr>
              <a:t>II</a:t>
            </a:r>
            <a:r>
              <a:rPr lang="it-IT" altLang="it-IT" sz="2200" dirty="0" smtClean="0">
                <a:latin typeface="Comic Sans MS" pitchFamily="66" charset="0"/>
              </a:rPr>
              <a:t>,</a:t>
            </a:r>
          </a:p>
          <a:p>
            <a:pPr marL="514350" indent="-514350">
              <a:lnSpc>
                <a:spcPct val="90000"/>
              </a:lnSpc>
              <a:spcBef>
                <a:spcPct val="20000"/>
              </a:spcBef>
              <a:buAutoNum type="romanLcParenBoth"/>
            </a:pPr>
            <a:r>
              <a:rPr lang="it-IT" altLang="it-IT" sz="2200" dirty="0" smtClean="0">
                <a:latin typeface="Comic Sans MS" pitchFamily="66" charset="0"/>
              </a:rPr>
              <a:t> w(</a:t>
            </a:r>
            <a:r>
              <a:rPr lang="it-IT" altLang="it-IT" sz="2200" dirty="0" smtClean="0">
                <a:solidFill>
                  <a:srgbClr val="3366FF"/>
                </a:solidFill>
                <a:latin typeface="Comic Sans MS" pitchFamily="66" charset="0"/>
              </a:rPr>
              <a:t>S</a:t>
            </a:r>
            <a:r>
              <a:rPr lang="it-IT" altLang="it-IT" sz="2200" dirty="0" smtClean="0">
                <a:latin typeface="Comic Sans MS" pitchFamily="66" charset="0"/>
              </a:rPr>
              <a:t>)= </a:t>
            </a:r>
            <a:r>
              <a:rPr lang="it-IT" altLang="it-IT" sz="4000" dirty="0" smtClean="0">
                <a:latin typeface="Comic Sans MS" pitchFamily="66" charset="0"/>
                <a:sym typeface="Symbol"/>
              </a:rPr>
              <a:t></a:t>
            </a:r>
            <a:r>
              <a:rPr lang="it-IT" altLang="it-IT" sz="22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it-IT" altLang="it-IT" sz="2200" dirty="0" err="1" smtClean="0">
                <a:solidFill>
                  <a:srgbClr val="3366FF"/>
                </a:solidFill>
                <a:latin typeface="Comic Sans MS" pitchFamily="66" charset="0"/>
              </a:rPr>
              <a:t>w</a:t>
            </a:r>
            <a:r>
              <a:rPr lang="it-IT" altLang="it-IT" sz="2200" baseline="-25000" dirty="0" err="1" smtClean="0">
                <a:solidFill>
                  <a:srgbClr val="3366FF"/>
                </a:solidFill>
                <a:latin typeface="Comic Sans MS" pitchFamily="66" charset="0"/>
              </a:rPr>
              <a:t>i</a:t>
            </a:r>
            <a:r>
              <a:rPr lang="it-IT" altLang="it-IT" sz="2200" dirty="0" smtClean="0">
                <a:latin typeface="Comic Sans MS" pitchFamily="66" charset="0"/>
                <a:sym typeface="Symbol"/>
              </a:rPr>
              <a:t> </a:t>
            </a:r>
            <a:r>
              <a:rPr lang="it-IT" altLang="it-IT" sz="2200" dirty="0" smtClean="0">
                <a:latin typeface="Comic Sans MS" pitchFamily="66" charset="0"/>
              </a:rPr>
              <a:t>  è più grande possibile.</a:t>
            </a:r>
          </a:p>
        </p:txBody>
      </p:sp>
      <p:sp>
        <p:nvSpPr>
          <p:cNvPr id="5" name="CasellaDiTesto 4"/>
          <p:cNvSpPr txBox="1"/>
          <p:nvPr/>
        </p:nvSpPr>
        <p:spPr>
          <a:xfrm>
            <a:off x="755576" y="5445224"/>
            <a:ext cx="676875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un 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insieme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indipendente</a:t>
            </a:r>
            <a:r>
              <a:rPr lang="en-US" sz="2000" dirty="0" smtClean="0">
                <a:latin typeface="Comic Sans MS" pitchFamily="66" charset="0"/>
              </a:rPr>
              <a:t> (II) </a:t>
            </a:r>
            <a:r>
              <a:rPr lang="en-US" sz="2000" dirty="0" err="1" smtClean="0">
                <a:latin typeface="Comic Sans MS" pitchFamily="66" charset="0"/>
              </a:rPr>
              <a:t>di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G</a:t>
            </a:r>
            <a:r>
              <a:rPr lang="en-US" sz="2000" dirty="0" smtClean="0">
                <a:latin typeface="Comic Sans MS" pitchFamily="66" charset="0"/>
              </a:rPr>
              <a:t> è un </a:t>
            </a:r>
            <a:r>
              <a:rPr lang="en-US" sz="2000" dirty="0" err="1" smtClean="0">
                <a:latin typeface="Comic Sans MS" pitchFamily="66" charset="0"/>
              </a:rPr>
              <a:t>sottoinsieme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di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nodi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che</a:t>
            </a:r>
            <a:r>
              <a:rPr lang="en-US" sz="2000" dirty="0" smtClean="0">
                <a:latin typeface="Comic Sans MS" pitchFamily="66" charset="0"/>
              </a:rPr>
              <a:t> non </a:t>
            </a:r>
            <a:r>
              <a:rPr lang="en-US" sz="2000" dirty="0" err="1" smtClean="0">
                <a:latin typeface="Comic Sans MS" pitchFamily="66" charset="0"/>
              </a:rPr>
              <a:t>contiene</a:t>
            </a:r>
            <a:r>
              <a:rPr lang="en-US" sz="2000" dirty="0" smtClean="0">
                <a:latin typeface="Comic Sans MS" pitchFamily="66" charset="0"/>
              </a:rPr>
              <a:t> due </a:t>
            </a:r>
            <a:r>
              <a:rPr lang="en-US" sz="2000" dirty="0" err="1" smtClean="0">
                <a:latin typeface="Comic Sans MS" pitchFamily="66" charset="0"/>
              </a:rPr>
              <a:t>nodi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adiacenti</a:t>
            </a:r>
            <a:r>
              <a:rPr lang="en-US" sz="2000" dirty="0" smtClean="0">
                <a:latin typeface="Comic Sans MS" pitchFamily="66" charset="0"/>
              </a:rPr>
              <a:t>, </a:t>
            </a:r>
            <a:r>
              <a:rPr lang="en-US" sz="2000" dirty="0" err="1" smtClean="0">
                <a:latin typeface="Comic Sans MS" pitchFamily="66" charset="0"/>
              </a:rPr>
              <a:t>ovvero</a:t>
            </a:r>
            <a:r>
              <a:rPr lang="en-US" sz="2000" dirty="0" smtClean="0">
                <a:latin typeface="Comic Sans MS" pitchFamily="66" charset="0"/>
              </a:rPr>
              <a:t> per </a:t>
            </a:r>
            <a:r>
              <a:rPr lang="en-US" sz="2000" dirty="0" err="1" smtClean="0">
                <a:latin typeface="Comic Sans MS" pitchFamily="66" charset="0"/>
              </a:rPr>
              <a:t>ogni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coppia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di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nodi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dell’insieme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i</a:t>
            </a:r>
            <a:r>
              <a:rPr lang="en-US" sz="2000" dirty="0" smtClean="0">
                <a:latin typeface="Comic Sans MS" pitchFamily="66" charset="0"/>
              </a:rPr>
              <a:t> due </a:t>
            </a:r>
            <a:r>
              <a:rPr lang="en-US" sz="2000" dirty="0" err="1" smtClean="0">
                <a:latin typeface="Comic Sans MS" pitchFamily="66" charset="0"/>
              </a:rPr>
              <a:t>nodi</a:t>
            </a:r>
            <a:r>
              <a:rPr lang="en-US" sz="2000" dirty="0" smtClean="0">
                <a:latin typeface="Comic Sans MS" pitchFamily="66" charset="0"/>
              </a:rPr>
              <a:t> non </a:t>
            </a:r>
            <a:r>
              <a:rPr lang="en-US" sz="2000" dirty="0" err="1" smtClean="0">
                <a:latin typeface="Comic Sans MS" pitchFamily="66" charset="0"/>
              </a:rPr>
              <a:t>sono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collegati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da</a:t>
            </a:r>
            <a:r>
              <a:rPr lang="en-US" sz="2000" dirty="0" smtClean="0">
                <a:latin typeface="Comic Sans MS" pitchFamily="66" charset="0"/>
              </a:rPr>
              <a:t> un </a:t>
            </a:r>
            <a:r>
              <a:rPr lang="en-US" sz="2000" dirty="0" err="1" smtClean="0">
                <a:latin typeface="Comic Sans MS" pitchFamily="66" charset="0"/>
              </a:rPr>
              <a:t>arco</a:t>
            </a:r>
            <a:r>
              <a:rPr lang="en-US" sz="2000" dirty="0" smtClean="0">
                <a:latin typeface="Comic Sans MS" pitchFamily="66" charset="0"/>
              </a:rPr>
              <a:t>.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6" name="CasellaDiTesto 5"/>
          <p:cNvSpPr txBox="1"/>
          <p:nvPr/>
        </p:nvSpPr>
        <p:spPr>
          <a:xfrm>
            <a:off x="1259632" y="3419708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v</a:t>
            </a:r>
            <a:r>
              <a:rPr lang="en-US" baseline="-25000" dirty="0" err="1" smtClean="0">
                <a:solidFill>
                  <a:srgbClr val="3366FF"/>
                </a:solidFill>
                <a:latin typeface="Comic Sans MS" pitchFamily="66" charset="0"/>
              </a:rPr>
              <a:t>i</a:t>
            </a:r>
            <a:r>
              <a:rPr lang="en-US" dirty="0" err="1" smtClean="0">
                <a:latin typeface="Comic Sans MS" pitchFamily="66" charset="0"/>
                <a:sym typeface="Symbol"/>
              </a:rPr>
              <a:t>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S</a:t>
            </a:r>
            <a:endParaRPr lang="en-US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9" name="Oval 36"/>
          <p:cNvSpPr>
            <a:spLocks noChangeArrowheads="1"/>
          </p:cNvSpPr>
          <p:nvPr/>
        </p:nvSpPr>
        <p:spPr bwMode="auto">
          <a:xfrm>
            <a:off x="1235324" y="4298032"/>
            <a:ext cx="381000" cy="381000"/>
          </a:xfrm>
          <a:prstGeom prst="ellipse">
            <a:avLst/>
          </a:prstGeom>
          <a:solidFill>
            <a:srgbClr val="00E4A8"/>
          </a:solidFill>
          <a:ln w="12700" cap="sq">
            <a:solidFill>
              <a:schemeClr val="tx1"/>
            </a:solidFill>
            <a:round/>
            <a:headEnd type="none" w="sm" len="sm"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0" name="Oval 37"/>
          <p:cNvSpPr>
            <a:spLocks noChangeArrowheads="1"/>
          </p:cNvSpPr>
          <p:nvPr/>
        </p:nvSpPr>
        <p:spPr bwMode="auto">
          <a:xfrm>
            <a:off x="2987924" y="4298032"/>
            <a:ext cx="381000" cy="381000"/>
          </a:xfrm>
          <a:prstGeom prst="ellipse">
            <a:avLst/>
          </a:prstGeom>
          <a:solidFill>
            <a:srgbClr val="00E4A8"/>
          </a:solidFill>
          <a:ln w="12700" cap="sq">
            <a:solidFill>
              <a:schemeClr val="tx1"/>
            </a:solidFill>
            <a:round/>
            <a:headEnd type="none" w="sm" len="sm"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2" name="Oval 39"/>
          <p:cNvSpPr>
            <a:spLocks noChangeArrowheads="1"/>
          </p:cNvSpPr>
          <p:nvPr/>
        </p:nvSpPr>
        <p:spPr bwMode="auto">
          <a:xfrm>
            <a:off x="2073524" y="4298032"/>
            <a:ext cx="381000" cy="381000"/>
          </a:xfrm>
          <a:prstGeom prst="ellipse">
            <a:avLst/>
          </a:prstGeom>
          <a:solidFill>
            <a:srgbClr val="00E4A8"/>
          </a:solidFill>
          <a:ln w="12700" cap="sq">
            <a:solidFill>
              <a:schemeClr val="tx1"/>
            </a:solidFill>
            <a:round/>
            <a:headEnd type="none" w="sm" len="sm"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3" name="Line 40"/>
          <p:cNvSpPr>
            <a:spLocks noChangeShapeType="1"/>
          </p:cNvSpPr>
          <p:nvPr/>
        </p:nvSpPr>
        <p:spPr bwMode="auto">
          <a:xfrm>
            <a:off x="1627436" y="4494882"/>
            <a:ext cx="431800" cy="0"/>
          </a:xfrm>
          <a:prstGeom prst="line">
            <a:avLst/>
          </a:prstGeom>
          <a:noFill/>
          <a:ln w="19050" cap="sq">
            <a:solidFill>
              <a:schemeClr val="tx1"/>
            </a:solidFill>
            <a:round/>
            <a:headEnd type="none" w="sm" len="sm"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6" name="Line 43"/>
          <p:cNvSpPr>
            <a:spLocks noChangeShapeType="1"/>
          </p:cNvSpPr>
          <p:nvPr/>
        </p:nvSpPr>
        <p:spPr bwMode="auto">
          <a:xfrm flipH="1">
            <a:off x="2454524" y="4450432"/>
            <a:ext cx="533400" cy="0"/>
          </a:xfrm>
          <a:prstGeom prst="line">
            <a:avLst/>
          </a:prstGeom>
          <a:noFill/>
          <a:ln w="19050" cap="sq">
            <a:solidFill>
              <a:schemeClr val="tx1"/>
            </a:solidFill>
            <a:round/>
            <a:headEnd type="none" w="sm" len="sm"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9" name="Oval 46"/>
          <p:cNvSpPr>
            <a:spLocks noChangeArrowheads="1"/>
          </p:cNvSpPr>
          <p:nvPr/>
        </p:nvSpPr>
        <p:spPr bwMode="auto">
          <a:xfrm>
            <a:off x="395536" y="4293096"/>
            <a:ext cx="381000" cy="381000"/>
          </a:xfrm>
          <a:prstGeom prst="ellipse">
            <a:avLst/>
          </a:prstGeom>
          <a:solidFill>
            <a:srgbClr val="00E4A8"/>
          </a:solidFill>
          <a:ln w="12700" cap="sq">
            <a:solidFill>
              <a:schemeClr val="tx1"/>
            </a:solidFill>
            <a:round/>
            <a:headEnd type="none" w="sm" len="sm"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20" name="Oval 47"/>
          <p:cNvSpPr>
            <a:spLocks noChangeArrowheads="1"/>
          </p:cNvSpPr>
          <p:nvPr/>
        </p:nvSpPr>
        <p:spPr bwMode="auto">
          <a:xfrm>
            <a:off x="3822949" y="4300711"/>
            <a:ext cx="381000" cy="381000"/>
          </a:xfrm>
          <a:prstGeom prst="ellipse">
            <a:avLst/>
          </a:prstGeom>
          <a:solidFill>
            <a:srgbClr val="00E4A8"/>
          </a:solidFill>
          <a:ln w="12700" cap="sq">
            <a:solidFill>
              <a:schemeClr val="tx1"/>
            </a:solidFill>
            <a:round/>
            <a:headEnd type="none" w="sm" len="sm"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21" name="Line 48"/>
          <p:cNvSpPr>
            <a:spLocks noChangeShapeType="1"/>
          </p:cNvSpPr>
          <p:nvPr/>
        </p:nvSpPr>
        <p:spPr bwMode="auto">
          <a:xfrm flipH="1" flipV="1">
            <a:off x="755576" y="4509119"/>
            <a:ext cx="504056" cy="1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2" name="Line 49"/>
          <p:cNvSpPr>
            <a:spLocks noChangeShapeType="1"/>
          </p:cNvSpPr>
          <p:nvPr/>
        </p:nvSpPr>
        <p:spPr bwMode="auto">
          <a:xfrm flipH="1">
            <a:off x="3347864" y="4475212"/>
            <a:ext cx="504056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3" name="Oval 47"/>
          <p:cNvSpPr>
            <a:spLocks noChangeArrowheads="1"/>
          </p:cNvSpPr>
          <p:nvPr/>
        </p:nvSpPr>
        <p:spPr bwMode="auto">
          <a:xfrm>
            <a:off x="4695056" y="4306044"/>
            <a:ext cx="381000" cy="381000"/>
          </a:xfrm>
          <a:prstGeom prst="ellipse">
            <a:avLst/>
          </a:prstGeom>
          <a:solidFill>
            <a:srgbClr val="00E4A8"/>
          </a:solidFill>
          <a:ln w="12700" cap="sq">
            <a:solidFill>
              <a:schemeClr val="tx1"/>
            </a:solidFill>
            <a:round/>
            <a:headEnd type="none" w="sm" len="sm"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24" name="Line 49"/>
          <p:cNvSpPr>
            <a:spLocks noChangeShapeType="1"/>
          </p:cNvSpPr>
          <p:nvPr/>
        </p:nvSpPr>
        <p:spPr bwMode="auto">
          <a:xfrm flipH="1">
            <a:off x="4217293" y="4465687"/>
            <a:ext cx="504056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5" name="CasellaDiTesto 24"/>
          <p:cNvSpPr txBox="1"/>
          <p:nvPr/>
        </p:nvSpPr>
        <p:spPr>
          <a:xfrm>
            <a:off x="433636" y="4797152"/>
            <a:ext cx="2796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1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6" name="CasellaDiTesto 25"/>
          <p:cNvSpPr txBox="1"/>
          <p:nvPr/>
        </p:nvSpPr>
        <p:spPr>
          <a:xfrm>
            <a:off x="1259632" y="4797152"/>
            <a:ext cx="2796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4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7" name="CasellaDiTesto 26"/>
          <p:cNvSpPr txBox="1"/>
          <p:nvPr/>
        </p:nvSpPr>
        <p:spPr>
          <a:xfrm>
            <a:off x="2141637" y="4797152"/>
            <a:ext cx="2796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8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8" name="CasellaDiTesto 27"/>
          <p:cNvSpPr txBox="1"/>
          <p:nvPr/>
        </p:nvSpPr>
        <p:spPr>
          <a:xfrm>
            <a:off x="2996208" y="4797152"/>
            <a:ext cx="2796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4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9" name="CasellaDiTesto 28"/>
          <p:cNvSpPr txBox="1"/>
          <p:nvPr/>
        </p:nvSpPr>
        <p:spPr>
          <a:xfrm>
            <a:off x="3857253" y="4797152"/>
            <a:ext cx="2796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3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30" name="CasellaDiTesto 29"/>
          <p:cNvSpPr txBox="1"/>
          <p:nvPr/>
        </p:nvSpPr>
        <p:spPr>
          <a:xfrm>
            <a:off x="4692774" y="4787627"/>
            <a:ext cx="63321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10</a:t>
            </a:r>
            <a:endParaRPr lang="en-US" sz="20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795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9556" grpId="0"/>
      <p:bldP spid="5" grpId="0"/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4" name="Rectangle 2"/>
          <p:cNvSpPr>
            <a:spLocks noChangeArrowheads="1"/>
          </p:cNvSpPr>
          <p:nvPr/>
        </p:nvSpPr>
        <p:spPr bwMode="black">
          <a:xfrm>
            <a:off x="457200" y="188640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r" eaLnBrk="1" hangingPunct="1">
              <a:spcBef>
                <a:spcPct val="20000"/>
              </a:spcBef>
            </a:pPr>
            <a:r>
              <a:rPr lang="it-IT" altLang="it-IT" sz="2800" b="1" dirty="0" smtClean="0">
                <a:solidFill>
                  <a:srgbClr val="3366FF"/>
                </a:solidFill>
                <a:latin typeface="Comic Sans MS" pitchFamily="66" charset="0"/>
              </a:rPr>
              <a:t>esempio:</a:t>
            </a:r>
            <a:endParaRPr lang="it-IT" altLang="it-IT" sz="2800" b="1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9" name="Oval 36"/>
          <p:cNvSpPr>
            <a:spLocks noChangeArrowheads="1"/>
          </p:cNvSpPr>
          <p:nvPr/>
        </p:nvSpPr>
        <p:spPr bwMode="auto">
          <a:xfrm>
            <a:off x="1379340" y="1633736"/>
            <a:ext cx="381000" cy="381000"/>
          </a:xfrm>
          <a:prstGeom prst="ellipse">
            <a:avLst/>
          </a:prstGeom>
          <a:solidFill>
            <a:srgbClr val="00E4A8"/>
          </a:solidFill>
          <a:ln w="12700" cap="sq">
            <a:solidFill>
              <a:schemeClr val="tx1"/>
            </a:solidFill>
            <a:round/>
            <a:headEnd type="none" w="sm" len="sm"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0" name="Oval 37"/>
          <p:cNvSpPr>
            <a:spLocks noChangeArrowheads="1"/>
          </p:cNvSpPr>
          <p:nvPr/>
        </p:nvSpPr>
        <p:spPr bwMode="auto">
          <a:xfrm>
            <a:off x="3131940" y="1633736"/>
            <a:ext cx="381000" cy="381000"/>
          </a:xfrm>
          <a:prstGeom prst="ellipse">
            <a:avLst/>
          </a:prstGeom>
          <a:solidFill>
            <a:srgbClr val="00E4A8"/>
          </a:solidFill>
          <a:ln w="12700" cap="sq">
            <a:solidFill>
              <a:schemeClr val="tx1"/>
            </a:solidFill>
            <a:round/>
            <a:headEnd type="none" w="sm" len="sm"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2" name="Oval 39"/>
          <p:cNvSpPr>
            <a:spLocks noChangeArrowheads="1"/>
          </p:cNvSpPr>
          <p:nvPr/>
        </p:nvSpPr>
        <p:spPr bwMode="auto">
          <a:xfrm>
            <a:off x="2217540" y="1633736"/>
            <a:ext cx="381000" cy="381000"/>
          </a:xfrm>
          <a:prstGeom prst="ellipse">
            <a:avLst/>
          </a:prstGeom>
          <a:solidFill>
            <a:srgbClr val="00E4A8"/>
          </a:solidFill>
          <a:ln w="12700" cap="sq">
            <a:solidFill>
              <a:schemeClr val="tx1"/>
            </a:solidFill>
            <a:round/>
            <a:headEnd type="none" w="sm" len="sm"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3" name="Line 40"/>
          <p:cNvSpPr>
            <a:spLocks noChangeShapeType="1"/>
          </p:cNvSpPr>
          <p:nvPr/>
        </p:nvSpPr>
        <p:spPr bwMode="auto">
          <a:xfrm>
            <a:off x="1771452" y="1830586"/>
            <a:ext cx="431800" cy="0"/>
          </a:xfrm>
          <a:prstGeom prst="line">
            <a:avLst/>
          </a:prstGeom>
          <a:noFill/>
          <a:ln w="19050" cap="sq">
            <a:solidFill>
              <a:schemeClr val="tx1"/>
            </a:solidFill>
            <a:round/>
            <a:headEnd type="none" w="sm" len="sm"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6" name="Line 43"/>
          <p:cNvSpPr>
            <a:spLocks noChangeShapeType="1"/>
          </p:cNvSpPr>
          <p:nvPr/>
        </p:nvSpPr>
        <p:spPr bwMode="auto">
          <a:xfrm flipH="1">
            <a:off x="2598540" y="1786136"/>
            <a:ext cx="533400" cy="0"/>
          </a:xfrm>
          <a:prstGeom prst="line">
            <a:avLst/>
          </a:prstGeom>
          <a:noFill/>
          <a:ln w="19050" cap="sq">
            <a:solidFill>
              <a:schemeClr val="tx1"/>
            </a:solidFill>
            <a:round/>
            <a:headEnd type="none" w="sm" len="sm"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9" name="Oval 46"/>
          <p:cNvSpPr>
            <a:spLocks noChangeArrowheads="1"/>
          </p:cNvSpPr>
          <p:nvPr/>
        </p:nvSpPr>
        <p:spPr bwMode="auto">
          <a:xfrm>
            <a:off x="539552" y="1628800"/>
            <a:ext cx="381000" cy="381000"/>
          </a:xfrm>
          <a:prstGeom prst="ellipse">
            <a:avLst/>
          </a:prstGeom>
          <a:solidFill>
            <a:srgbClr val="00E4A8"/>
          </a:solidFill>
          <a:ln w="12700" cap="sq">
            <a:solidFill>
              <a:schemeClr val="tx1"/>
            </a:solidFill>
            <a:round/>
            <a:headEnd type="none" w="sm" len="sm"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20" name="Oval 47"/>
          <p:cNvSpPr>
            <a:spLocks noChangeArrowheads="1"/>
          </p:cNvSpPr>
          <p:nvPr/>
        </p:nvSpPr>
        <p:spPr bwMode="auto">
          <a:xfrm>
            <a:off x="3966965" y="1636415"/>
            <a:ext cx="381000" cy="381000"/>
          </a:xfrm>
          <a:prstGeom prst="ellipse">
            <a:avLst/>
          </a:prstGeom>
          <a:solidFill>
            <a:srgbClr val="00E4A8"/>
          </a:solidFill>
          <a:ln w="12700" cap="sq">
            <a:solidFill>
              <a:schemeClr val="tx1"/>
            </a:solidFill>
            <a:round/>
            <a:headEnd type="none" w="sm" len="sm"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21" name="Line 48"/>
          <p:cNvSpPr>
            <a:spLocks noChangeShapeType="1"/>
          </p:cNvSpPr>
          <p:nvPr/>
        </p:nvSpPr>
        <p:spPr bwMode="auto">
          <a:xfrm flipH="1" flipV="1">
            <a:off x="899592" y="1844823"/>
            <a:ext cx="504056" cy="1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2" name="Line 49"/>
          <p:cNvSpPr>
            <a:spLocks noChangeShapeType="1"/>
          </p:cNvSpPr>
          <p:nvPr/>
        </p:nvSpPr>
        <p:spPr bwMode="auto">
          <a:xfrm flipH="1">
            <a:off x="3491880" y="1810916"/>
            <a:ext cx="504056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3" name="Oval 47"/>
          <p:cNvSpPr>
            <a:spLocks noChangeArrowheads="1"/>
          </p:cNvSpPr>
          <p:nvPr/>
        </p:nvSpPr>
        <p:spPr bwMode="auto">
          <a:xfrm>
            <a:off x="4839072" y="1641748"/>
            <a:ext cx="381000" cy="381000"/>
          </a:xfrm>
          <a:prstGeom prst="ellipse">
            <a:avLst/>
          </a:prstGeom>
          <a:solidFill>
            <a:srgbClr val="00E4A8"/>
          </a:solidFill>
          <a:ln w="12700" cap="sq">
            <a:solidFill>
              <a:schemeClr val="tx1"/>
            </a:solidFill>
            <a:round/>
            <a:headEnd type="none" w="sm" len="sm"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24" name="Line 49"/>
          <p:cNvSpPr>
            <a:spLocks noChangeShapeType="1"/>
          </p:cNvSpPr>
          <p:nvPr/>
        </p:nvSpPr>
        <p:spPr bwMode="auto">
          <a:xfrm flipH="1">
            <a:off x="4361309" y="1801391"/>
            <a:ext cx="504056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5" name="CasellaDiTesto 24"/>
          <p:cNvSpPr txBox="1"/>
          <p:nvPr/>
        </p:nvSpPr>
        <p:spPr>
          <a:xfrm>
            <a:off x="577652" y="2132856"/>
            <a:ext cx="2796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1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6" name="CasellaDiTesto 25"/>
          <p:cNvSpPr txBox="1"/>
          <p:nvPr/>
        </p:nvSpPr>
        <p:spPr>
          <a:xfrm>
            <a:off x="1403648" y="2132856"/>
            <a:ext cx="2796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4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7" name="CasellaDiTesto 26"/>
          <p:cNvSpPr txBox="1"/>
          <p:nvPr/>
        </p:nvSpPr>
        <p:spPr>
          <a:xfrm>
            <a:off x="2285653" y="2132856"/>
            <a:ext cx="2796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8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8" name="CasellaDiTesto 27"/>
          <p:cNvSpPr txBox="1"/>
          <p:nvPr/>
        </p:nvSpPr>
        <p:spPr>
          <a:xfrm>
            <a:off x="3140224" y="2132856"/>
            <a:ext cx="2796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4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9" name="CasellaDiTesto 28"/>
          <p:cNvSpPr txBox="1"/>
          <p:nvPr/>
        </p:nvSpPr>
        <p:spPr>
          <a:xfrm>
            <a:off x="4001269" y="2132856"/>
            <a:ext cx="2796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3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30" name="CasellaDiTesto 29"/>
          <p:cNvSpPr txBox="1"/>
          <p:nvPr/>
        </p:nvSpPr>
        <p:spPr>
          <a:xfrm>
            <a:off x="4804891" y="2123331"/>
            <a:ext cx="63321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10</a:t>
            </a:r>
            <a:endParaRPr lang="en-US" sz="20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4" name="Rectangle 2"/>
          <p:cNvSpPr>
            <a:spLocks noChangeArrowheads="1"/>
          </p:cNvSpPr>
          <p:nvPr/>
        </p:nvSpPr>
        <p:spPr bwMode="black">
          <a:xfrm>
            <a:off x="457200" y="188640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r" eaLnBrk="1" hangingPunct="1">
              <a:spcBef>
                <a:spcPct val="20000"/>
              </a:spcBef>
            </a:pPr>
            <a:r>
              <a:rPr lang="it-IT" altLang="it-IT" sz="2800" b="1" dirty="0" smtClean="0">
                <a:solidFill>
                  <a:srgbClr val="3366FF"/>
                </a:solidFill>
                <a:latin typeface="Comic Sans MS" pitchFamily="66" charset="0"/>
              </a:rPr>
              <a:t>esempio:</a:t>
            </a:r>
            <a:endParaRPr lang="it-IT" altLang="it-IT" sz="2800" b="1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9" name="Oval 36"/>
          <p:cNvSpPr>
            <a:spLocks noChangeArrowheads="1"/>
          </p:cNvSpPr>
          <p:nvPr/>
        </p:nvSpPr>
        <p:spPr bwMode="auto">
          <a:xfrm>
            <a:off x="1379340" y="1633736"/>
            <a:ext cx="381000" cy="381000"/>
          </a:xfrm>
          <a:prstGeom prst="ellipse">
            <a:avLst/>
          </a:prstGeom>
          <a:solidFill>
            <a:srgbClr val="00E4A8"/>
          </a:solidFill>
          <a:ln w="12700" cap="sq">
            <a:solidFill>
              <a:schemeClr val="tx1"/>
            </a:solidFill>
            <a:round/>
            <a:headEnd type="none" w="sm" len="sm"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0" name="Oval 37"/>
          <p:cNvSpPr>
            <a:spLocks noChangeArrowheads="1"/>
          </p:cNvSpPr>
          <p:nvPr/>
        </p:nvSpPr>
        <p:spPr bwMode="auto">
          <a:xfrm>
            <a:off x="3131940" y="1633736"/>
            <a:ext cx="381000" cy="381000"/>
          </a:xfrm>
          <a:prstGeom prst="ellipse">
            <a:avLst/>
          </a:prstGeom>
          <a:solidFill>
            <a:srgbClr val="00E4A8"/>
          </a:solidFill>
          <a:ln w="12700" cap="sq">
            <a:solidFill>
              <a:schemeClr val="tx1"/>
            </a:solidFill>
            <a:round/>
            <a:headEnd type="none" w="sm" len="sm"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2" name="Oval 39"/>
          <p:cNvSpPr>
            <a:spLocks noChangeArrowheads="1"/>
          </p:cNvSpPr>
          <p:nvPr/>
        </p:nvSpPr>
        <p:spPr bwMode="auto">
          <a:xfrm>
            <a:off x="2217540" y="1633736"/>
            <a:ext cx="381000" cy="381000"/>
          </a:xfrm>
          <a:prstGeom prst="ellipse">
            <a:avLst/>
          </a:prstGeom>
          <a:solidFill>
            <a:srgbClr val="C00000"/>
          </a:solidFill>
          <a:ln w="12700" cap="sq">
            <a:solidFill>
              <a:schemeClr val="tx1"/>
            </a:solidFill>
            <a:round/>
            <a:headEnd type="none" w="sm" len="sm"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3" name="Line 40"/>
          <p:cNvSpPr>
            <a:spLocks noChangeShapeType="1"/>
          </p:cNvSpPr>
          <p:nvPr/>
        </p:nvSpPr>
        <p:spPr bwMode="auto">
          <a:xfrm>
            <a:off x="1771452" y="1830586"/>
            <a:ext cx="431800" cy="0"/>
          </a:xfrm>
          <a:prstGeom prst="line">
            <a:avLst/>
          </a:prstGeom>
          <a:noFill/>
          <a:ln w="19050" cap="sq">
            <a:solidFill>
              <a:schemeClr val="tx1"/>
            </a:solidFill>
            <a:round/>
            <a:headEnd type="none" w="sm" len="sm"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6" name="Line 43"/>
          <p:cNvSpPr>
            <a:spLocks noChangeShapeType="1"/>
          </p:cNvSpPr>
          <p:nvPr/>
        </p:nvSpPr>
        <p:spPr bwMode="auto">
          <a:xfrm flipH="1">
            <a:off x="2598540" y="1786136"/>
            <a:ext cx="533400" cy="0"/>
          </a:xfrm>
          <a:prstGeom prst="line">
            <a:avLst/>
          </a:prstGeom>
          <a:noFill/>
          <a:ln w="19050" cap="sq">
            <a:solidFill>
              <a:schemeClr val="tx1"/>
            </a:solidFill>
            <a:round/>
            <a:headEnd type="none" w="sm" len="sm"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9" name="Oval 46"/>
          <p:cNvSpPr>
            <a:spLocks noChangeArrowheads="1"/>
          </p:cNvSpPr>
          <p:nvPr/>
        </p:nvSpPr>
        <p:spPr bwMode="auto">
          <a:xfrm>
            <a:off x="539552" y="1628800"/>
            <a:ext cx="381000" cy="381000"/>
          </a:xfrm>
          <a:prstGeom prst="ellipse">
            <a:avLst/>
          </a:prstGeom>
          <a:solidFill>
            <a:srgbClr val="C00000"/>
          </a:solidFill>
          <a:ln w="12700" cap="sq">
            <a:solidFill>
              <a:schemeClr val="tx1"/>
            </a:solidFill>
            <a:round/>
            <a:headEnd type="none" w="sm" len="sm"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20" name="Oval 47"/>
          <p:cNvSpPr>
            <a:spLocks noChangeArrowheads="1"/>
          </p:cNvSpPr>
          <p:nvPr/>
        </p:nvSpPr>
        <p:spPr bwMode="auto">
          <a:xfrm>
            <a:off x="3966965" y="1636415"/>
            <a:ext cx="381000" cy="381000"/>
          </a:xfrm>
          <a:prstGeom prst="ellipse">
            <a:avLst/>
          </a:prstGeom>
          <a:solidFill>
            <a:srgbClr val="C00000"/>
          </a:solidFill>
          <a:ln w="12700" cap="sq">
            <a:solidFill>
              <a:schemeClr val="tx1"/>
            </a:solidFill>
            <a:round/>
            <a:headEnd type="none" w="sm" len="sm"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21" name="Line 48"/>
          <p:cNvSpPr>
            <a:spLocks noChangeShapeType="1"/>
          </p:cNvSpPr>
          <p:nvPr/>
        </p:nvSpPr>
        <p:spPr bwMode="auto">
          <a:xfrm flipH="1" flipV="1">
            <a:off x="899592" y="1844823"/>
            <a:ext cx="504056" cy="1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2" name="Line 49"/>
          <p:cNvSpPr>
            <a:spLocks noChangeShapeType="1"/>
          </p:cNvSpPr>
          <p:nvPr/>
        </p:nvSpPr>
        <p:spPr bwMode="auto">
          <a:xfrm flipH="1">
            <a:off x="3491880" y="1810916"/>
            <a:ext cx="504056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3" name="Oval 47"/>
          <p:cNvSpPr>
            <a:spLocks noChangeArrowheads="1"/>
          </p:cNvSpPr>
          <p:nvPr/>
        </p:nvSpPr>
        <p:spPr bwMode="auto">
          <a:xfrm>
            <a:off x="4839072" y="1641748"/>
            <a:ext cx="381000" cy="381000"/>
          </a:xfrm>
          <a:prstGeom prst="ellipse">
            <a:avLst/>
          </a:prstGeom>
          <a:solidFill>
            <a:srgbClr val="00E4A8"/>
          </a:solidFill>
          <a:ln w="12700" cap="sq">
            <a:solidFill>
              <a:schemeClr val="tx1"/>
            </a:solidFill>
            <a:round/>
            <a:headEnd type="none" w="sm" len="sm"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24" name="Line 49"/>
          <p:cNvSpPr>
            <a:spLocks noChangeShapeType="1"/>
          </p:cNvSpPr>
          <p:nvPr/>
        </p:nvSpPr>
        <p:spPr bwMode="auto">
          <a:xfrm flipH="1">
            <a:off x="4361309" y="1801391"/>
            <a:ext cx="504056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5" name="CasellaDiTesto 24"/>
          <p:cNvSpPr txBox="1"/>
          <p:nvPr/>
        </p:nvSpPr>
        <p:spPr>
          <a:xfrm>
            <a:off x="577652" y="2132856"/>
            <a:ext cx="2796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1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6" name="CasellaDiTesto 25"/>
          <p:cNvSpPr txBox="1"/>
          <p:nvPr/>
        </p:nvSpPr>
        <p:spPr>
          <a:xfrm>
            <a:off x="1403648" y="2132856"/>
            <a:ext cx="2796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4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7" name="CasellaDiTesto 26"/>
          <p:cNvSpPr txBox="1"/>
          <p:nvPr/>
        </p:nvSpPr>
        <p:spPr>
          <a:xfrm>
            <a:off x="2285653" y="2132856"/>
            <a:ext cx="2796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8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8" name="CasellaDiTesto 27"/>
          <p:cNvSpPr txBox="1"/>
          <p:nvPr/>
        </p:nvSpPr>
        <p:spPr>
          <a:xfrm>
            <a:off x="3140224" y="2132856"/>
            <a:ext cx="2796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4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9" name="CasellaDiTesto 28"/>
          <p:cNvSpPr txBox="1"/>
          <p:nvPr/>
        </p:nvSpPr>
        <p:spPr>
          <a:xfrm>
            <a:off x="4001269" y="2132856"/>
            <a:ext cx="2796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3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30" name="CasellaDiTesto 29"/>
          <p:cNvSpPr txBox="1"/>
          <p:nvPr/>
        </p:nvSpPr>
        <p:spPr>
          <a:xfrm>
            <a:off x="4804891" y="2123331"/>
            <a:ext cx="63321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10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31" name="CasellaDiTesto 30"/>
          <p:cNvSpPr txBox="1"/>
          <p:nvPr/>
        </p:nvSpPr>
        <p:spPr>
          <a:xfrm>
            <a:off x="611560" y="2924944"/>
            <a:ext cx="33123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</a:rPr>
              <a:t>S</a:t>
            </a:r>
            <a:r>
              <a:rPr lang="en-US" sz="2400" dirty="0" smtClean="0">
                <a:latin typeface="Comic Sans MS" pitchFamily="66" charset="0"/>
              </a:rPr>
              <a:t>={</a:t>
            </a:r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</a:rPr>
              <a:t>v</a:t>
            </a:r>
            <a:r>
              <a:rPr lang="en-US" sz="2400" baseline="-25000" dirty="0" smtClean="0">
                <a:solidFill>
                  <a:srgbClr val="3366FF"/>
                </a:solidFill>
                <a:latin typeface="Comic Sans MS" pitchFamily="66" charset="0"/>
              </a:rPr>
              <a:t>1</a:t>
            </a:r>
            <a:r>
              <a:rPr lang="en-US" sz="2400" dirty="0" smtClean="0">
                <a:latin typeface="Comic Sans MS" pitchFamily="66" charset="0"/>
                <a:sym typeface="Symbol"/>
              </a:rPr>
              <a:t>,</a:t>
            </a:r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</a:rPr>
              <a:t> v</a:t>
            </a:r>
            <a:r>
              <a:rPr lang="en-US" sz="2400" baseline="-25000" dirty="0" smtClean="0">
                <a:solidFill>
                  <a:srgbClr val="3366FF"/>
                </a:solidFill>
                <a:latin typeface="Comic Sans MS" pitchFamily="66" charset="0"/>
              </a:rPr>
              <a:t>3</a:t>
            </a:r>
            <a:r>
              <a:rPr lang="en-US" sz="2400" dirty="0" smtClean="0">
                <a:latin typeface="Comic Sans MS" pitchFamily="66" charset="0"/>
                <a:sym typeface="Symbol"/>
              </a:rPr>
              <a:t>, </a:t>
            </a:r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</a:rPr>
              <a:t>v</a:t>
            </a:r>
            <a:r>
              <a:rPr lang="en-US" sz="2400" baseline="-25000" dirty="0" smtClean="0">
                <a:solidFill>
                  <a:srgbClr val="3366FF"/>
                </a:solidFill>
                <a:latin typeface="Comic Sans MS" pitchFamily="66" charset="0"/>
              </a:rPr>
              <a:t>5</a:t>
            </a:r>
            <a:r>
              <a:rPr lang="en-US" sz="2400" dirty="0" smtClean="0">
                <a:latin typeface="Comic Sans MS" pitchFamily="66" charset="0"/>
                <a:sym typeface="Symbol"/>
              </a:rPr>
              <a:t>}</a:t>
            </a:r>
            <a:endParaRPr lang="en-US" sz="24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32" name="CasellaDiTesto 31"/>
          <p:cNvSpPr txBox="1"/>
          <p:nvPr/>
        </p:nvSpPr>
        <p:spPr>
          <a:xfrm>
            <a:off x="683568" y="3543399"/>
            <a:ext cx="20882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omic Sans MS" pitchFamily="66" charset="0"/>
              </a:rPr>
              <a:t>w(</a:t>
            </a:r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</a:rPr>
              <a:t>S</a:t>
            </a:r>
            <a:r>
              <a:rPr lang="en-US" sz="2400" dirty="0" smtClean="0">
                <a:latin typeface="Comic Sans MS" pitchFamily="66" charset="0"/>
              </a:rPr>
              <a:t>)=12</a:t>
            </a:r>
            <a:endParaRPr lang="en-US" sz="24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33" name="CasellaDiTesto 32"/>
          <p:cNvSpPr txBox="1"/>
          <p:nvPr/>
        </p:nvSpPr>
        <p:spPr>
          <a:xfrm>
            <a:off x="3275856" y="3102059"/>
            <a:ext cx="201622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latin typeface="Comic Sans MS" pitchFamily="66" charset="0"/>
                <a:sym typeface="Symbol"/>
              </a:rPr>
              <a:t>un </a:t>
            </a:r>
            <a:r>
              <a:rPr lang="en-US" sz="2400" dirty="0" err="1" smtClean="0">
                <a:latin typeface="Comic Sans MS" pitchFamily="66" charset="0"/>
                <a:sym typeface="Symbol"/>
              </a:rPr>
              <a:t>insieme</a:t>
            </a:r>
            <a:r>
              <a:rPr lang="en-US" sz="2400" dirty="0" smtClean="0">
                <a:latin typeface="Comic Sans MS" pitchFamily="66" charset="0"/>
                <a:sym typeface="Symbol"/>
              </a:rPr>
              <a:t> </a:t>
            </a:r>
          </a:p>
          <a:p>
            <a:pPr algn="ctr"/>
            <a:r>
              <a:rPr lang="en-US" sz="2400" dirty="0" err="1" smtClean="0">
                <a:latin typeface="Comic Sans MS" pitchFamily="66" charset="0"/>
                <a:sym typeface="Symbol"/>
              </a:rPr>
              <a:t>indipendente</a:t>
            </a:r>
            <a:endParaRPr lang="en-US" sz="2400" dirty="0">
              <a:solidFill>
                <a:srgbClr val="3366FF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4" name="Rectangle 2"/>
          <p:cNvSpPr>
            <a:spLocks noChangeArrowheads="1"/>
          </p:cNvSpPr>
          <p:nvPr/>
        </p:nvSpPr>
        <p:spPr bwMode="black">
          <a:xfrm>
            <a:off x="457200" y="188640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r" eaLnBrk="1" hangingPunct="1">
              <a:spcBef>
                <a:spcPct val="20000"/>
              </a:spcBef>
            </a:pPr>
            <a:r>
              <a:rPr lang="it-IT" altLang="it-IT" sz="2800" b="1" dirty="0" smtClean="0">
                <a:solidFill>
                  <a:srgbClr val="3366FF"/>
                </a:solidFill>
                <a:latin typeface="Comic Sans MS" pitchFamily="66" charset="0"/>
              </a:rPr>
              <a:t>esempio:</a:t>
            </a:r>
            <a:endParaRPr lang="it-IT" altLang="it-IT" sz="2800" b="1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9" name="Oval 36"/>
          <p:cNvSpPr>
            <a:spLocks noChangeArrowheads="1"/>
          </p:cNvSpPr>
          <p:nvPr/>
        </p:nvSpPr>
        <p:spPr bwMode="auto">
          <a:xfrm>
            <a:off x="1379340" y="1633736"/>
            <a:ext cx="381000" cy="381000"/>
          </a:xfrm>
          <a:prstGeom prst="ellipse">
            <a:avLst/>
          </a:prstGeom>
          <a:solidFill>
            <a:srgbClr val="C00000"/>
          </a:solidFill>
          <a:ln w="12700" cap="sq">
            <a:solidFill>
              <a:schemeClr val="tx1"/>
            </a:solidFill>
            <a:round/>
            <a:headEnd type="none" w="sm" len="sm"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0" name="Oval 37"/>
          <p:cNvSpPr>
            <a:spLocks noChangeArrowheads="1"/>
          </p:cNvSpPr>
          <p:nvPr/>
        </p:nvSpPr>
        <p:spPr bwMode="auto">
          <a:xfrm>
            <a:off x="3131940" y="1633736"/>
            <a:ext cx="381000" cy="381000"/>
          </a:xfrm>
          <a:prstGeom prst="ellipse">
            <a:avLst/>
          </a:prstGeom>
          <a:solidFill>
            <a:srgbClr val="C00000"/>
          </a:solidFill>
          <a:ln w="12700" cap="sq">
            <a:solidFill>
              <a:schemeClr val="tx1"/>
            </a:solidFill>
            <a:round/>
            <a:headEnd type="none" w="sm" len="sm"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2" name="Oval 39"/>
          <p:cNvSpPr>
            <a:spLocks noChangeArrowheads="1"/>
          </p:cNvSpPr>
          <p:nvPr/>
        </p:nvSpPr>
        <p:spPr bwMode="auto">
          <a:xfrm>
            <a:off x="2217540" y="1633736"/>
            <a:ext cx="381000" cy="381000"/>
          </a:xfrm>
          <a:prstGeom prst="ellipse">
            <a:avLst/>
          </a:prstGeom>
          <a:solidFill>
            <a:srgbClr val="00E4A8"/>
          </a:solidFill>
          <a:ln w="12700" cap="sq">
            <a:solidFill>
              <a:schemeClr val="tx1"/>
            </a:solidFill>
            <a:round/>
            <a:headEnd type="none" w="sm" len="sm"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3" name="Line 40"/>
          <p:cNvSpPr>
            <a:spLocks noChangeShapeType="1"/>
          </p:cNvSpPr>
          <p:nvPr/>
        </p:nvSpPr>
        <p:spPr bwMode="auto">
          <a:xfrm>
            <a:off x="1771452" y="1830586"/>
            <a:ext cx="431800" cy="0"/>
          </a:xfrm>
          <a:prstGeom prst="line">
            <a:avLst/>
          </a:prstGeom>
          <a:noFill/>
          <a:ln w="19050" cap="sq">
            <a:solidFill>
              <a:schemeClr val="tx1"/>
            </a:solidFill>
            <a:round/>
            <a:headEnd type="none" w="sm" len="sm"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6" name="Line 43"/>
          <p:cNvSpPr>
            <a:spLocks noChangeShapeType="1"/>
          </p:cNvSpPr>
          <p:nvPr/>
        </p:nvSpPr>
        <p:spPr bwMode="auto">
          <a:xfrm flipH="1">
            <a:off x="2598540" y="1786136"/>
            <a:ext cx="533400" cy="0"/>
          </a:xfrm>
          <a:prstGeom prst="line">
            <a:avLst/>
          </a:prstGeom>
          <a:noFill/>
          <a:ln w="19050" cap="sq">
            <a:solidFill>
              <a:schemeClr val="tx1"/>
            </a:solidFill>
            <a:round/>
            <a:headEnd type="none" w="sm" len="sm"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9" name="Oval 46"/>
          <p:cNvSpPr>
            <a:spLocks noChangeArrowheads="1"/>
          </p:cNvSpPr>
          <p:nvPr/>
        </p:nvSpPr>
        <p:spPr bwMode="auto">
          <a:xfrm>
            <a:off x="539552" y="1628800"/>
            <a:ext cx="381000" cy="381000"/>
          </a:xfrm>
          <a:prstGeom prst="ellipse">
            <a:avLst/>
          </a:prstGeom>
          <a:solidFill>
            <a:srgbClr val="00E4A8"/>
          </a:solidFill>
          <a:ln w="12700" cap="sq">
            <a:solidFill>
              <a:schemeClr val="tx1"/>
            </a:solidFill>
            <a:round/>
            <a:headEnd type="none" w="sm" len="sm"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20" name="Oval 47"/>
          <p:cNvSpPr>
            <a:spLocks noChangeArrowheads="1"/>
          </p:cNvSpPr>
          <p:nvPr/>
        </p:nvSpPr>
        <p:spPr bwMode="auto">
          <a:xfrm>
            <a:off x="3966965" y="1636415"/>
            <a:ext cx="381000" cy="381000"/>
          </a:xfrm>
          <a:prstGeom prst="ellipse">
            <a:avLst/>
          </a:prstGeom>
          <a:solidFill>
            <a:srgbClr val="00E4A8"/>
          </a:solidFill>
          <a:ln w="12700" cap="sq">
            <a:solidFill>
              <a:schemeClr val="tx1"/>
            </a:solidFill>
            <a:round/>
            <a:headEnd type="none" w="sm" len="sm"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21" name="Line 48"/>
          <p:cNvSpPr>
            <a:spLocks noChangeShapeType="1"/>
          </p:cNvSpPr>
          <p:nvPr/>
        </p:nvSpPr>
        <p:spPr bwMode="auto">
          <a:xfrm flipH="1" flipV="1">
            <a:off x="899592" y="1844823"/>
            <a:ext cx="504056" cy="1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2" name="Line 49"/>
          <p:cNvSpPr>
            <a:spLocks noChangeShapeType="1"/>
          </p:cNvSpPr>
          <p:nvPr/>
        </p:nvSpPr>
        <p:spPr bwMode="auto">
          <a:xfrm flipH="1">
            <a:off x="3491880" y="1810916"/>
            <a:ext cx="504056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3" name="Oval 47"/>
          <p:cNvSpPr>
            <a:spLocks noChangeArrowheads="1"/>
          </p:cNvSpPr>
          <p:nvPr/>
        </p:nvSpPr>
        <p:spPr bwMode="auto">
          <a:xfrm>
            <a:off x="4839072" y="1641748"/>
            <a:ext cx="381000" cy="381000"/>
          </a:xfrm>
          <a:prstGeom prst="ellipse">
            <a:avLst/>
          </a:prstGeom>
          <a:solidFill>
            <a:srgbClr val="C00000"/>
          </a:solidFill>
          <a:ln w="12700" cap="sq">
            <a:solidFill>
              <a:schemeClr val="tx1"/>
            </a:solidFill>
            <a:round/>
            <a:headEnd type="none" w="sm" len="sm"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24" name="Line 49"/>
          <p:cNvSpPr>
            <a:spLocks noChangeShapeType="1"/>
          </p:cNvSpPr>
          <p:nvPr/>
        </p:nvSpPr>
        <p:spPr bwMode="auto">
          <a:xfrm flipH="1">
            <a:off x="4361309" y="1801391"/>
            <a:ext cx="504056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5" name="CasellaDiTesto 24"/>
          <p:cNvSpPr txBox="1"/>
          <p:nvPr/>
        </p:nvSpPr>
        <p:spPr>
          <a:xfrm>
            <a:off x="577652" y="2132856"/>
            <a:ext cx="2796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1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6" name="CasellaDiTesto 25"/>
          <p:cNvSpPr txBox="1"/>
          <p:nvPr/>
        </p:nvSpPr>
        <p:spPr>
          <a:xfrm>
            <a:off x="1403648" y="2132856"/>
            <a:ext cx="2796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4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7" name="CasellaDiTesto 26"/>
          <p:cNvSpPr txBox="1"/>
          <p:nvPr/>
        </p:nvSpPr>
        <p:spPr>
          <a:xfrm>
            <a:off x="2285653" y="2132856"/>
            <a:ext cx="2796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8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8" name="CasellaDiTesto 27"/>
          <p:cNvSpPr txBox="1"/>
          <p:nvPr/>
        </p:nvSpPr>
        <p:spPr>
          <a:xfrm>
            <a:off x="3140224" y="2132856"/>
            <a:ext cx="2796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4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9" name="CasellaDiTesto 28"/>
          <p:cNvSpPr txBox="1"/>
          <p:nvPr/>
        </p:nvSpPr>
        <p:spPr>
          <a:xfrm>
            <a:off x="4001269" y="2132856"/>
            <a:ext cx="2796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3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30" name="CasellaDiTesto 29"/>
          <p:cNvSpPr txBox="1"/>
          <p:nvPr/>
        </p:nvSpPr>
        <p:spPr>
          <a:xfrm>
            <a:off x="4804891" y="2123331"/>
            <a:ext cx="63321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10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31" name="CasellaDiTesto 30"/>
          <p:cNvSpPr txBox="1"/>
          <p:nvPr/>
        </p:nvSpPr>
        <p:spPr>
          <a:xfrm>
            <a:off x="611560" y="2924944"/>
            <a:ext cx="33123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</a:rPr>
              <a:t>S</a:t>
            </a:r>
            <a:r>
              <a:rPr lang="en-US" sz="2400" dirty="0" smtClean="0">
                <a:latin typeface="Comic Sans MS" pitchFamily="66" charset="0"/>
              </a:rPr>
              <a:t>={</a:t>
            </a:r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</a:rPr>
              <a:t>v</a:t>
            </a:r>
            <a:r>
              <a:rPr lang="en-US" sz="2400" baseline="-25000" dirty="0" smtClean="0">
                <a:solidFill>
                  <a:srgbClr val="3366FF"/>
                </a:solidFill>
                <a:latin typeface="Comic Sans MS" pitchFamily="66" charset="0"/>
              </a:rPr>
              <a:t>2</a:t>
            </a:r>
            <a:r>
              <a:rPr lang="en-US" sz="2400" dirty="0" smtClean="0">
                <a:latin typeface="Comic Sans MS" pitchFamily="66" charset="0"/>
                <a:sym typeface="Symbol"/>
              </a:rPr>
              <a:t>,</a:t>
            </a:r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</a:rPr>
              <a:t> v</a:t>
            </a:r>
            <a:r>
              <a:rPr lang="en-US" sz="2400" baseline="-25000" dirty="0" smtClean="0">
                <a:solidFill>
                  <a:srgbClr val="3366FF"/>
                </a:solidFill>
                <a:latin typeface="Comic Sans MS" pitchFamily="66" charset="0"/>
              </a:rPr>
              <a:t>4</a:t>
            </a:r>
            <a:r>
              <a:rPr lang="en-US" sz="2400" dirty="0" smtClean="0">
                <a:latin typeface="Comic Sans MS" pitchFamily="66" charset="0"/>
                <a:sym typeface="Symbol"/>
              </a:rPr>
              <a:t>, </a:t>
            </a:r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</a:rPr>
              <a:t>v</a:t>
            </a:r>
            <a:r>
              <a:rPr lang="en-US" sz="2400" baseline="-25000" dirty="0" smtClean="0">
                <a:solidFill>
                  <a:srgbClr val="3366FF"/>
                </a:solidFill>
                <a:latin typeface="Comic Sans MS" pitchFamily="66" charset="0"/>
              </a:rPr>
              <a:t>6</a:t>
            </a:r>
            <a:r>
              <a:rPr lang="en-US" sz="2400" dirty="0" smtClean="0">
                <a:latin typeface="Comic Sans MS" pitchFamily="66" charset="0"/>
                <a:sym typeface="Symbol"/>
              </a:rPr>
              <a:t>}</a:t>
            </a:r>
            <a:endParaRPr lang="en-US" sz="24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32" name="CasellaDiTesto 31"/>
          <p:cNvSpPr txBox="1"/>
          <p:nvPr/>
        </p:nvSpPr>
        <p:spPr>
          <a:xfrm>
            <a:off x="683568" y="3543399"/>
            <a:ext cx="18722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omic Sans MS" pitchFamily="66" charset="0"/>
              </a:rPr>
              <a:t>w(</a:t>
            </a:r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</a:rPr>
              <a:t>S</a:t>
            </a:r>
            <a:r>
              <a:rPr lang="en-US" sz="2400" dirty="0" smtClean="0">
                <a:latin typeface="Comic Sans MS" pitchFamily="66" charset="0"/>
              </a:rPr>
              <a:t>)=18</a:t>
            </a:r>
            <a:endParaRPr lang="en-US" sz="24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33" name="CasellaDiTesto 32"/>
          <p:cNvSpPr txBox="1"/>
          <p:nvPr/>
        </p:nvSpPr>
        <p:spPr>
          <a:xfrm>
            <a:off x="3275856" y="3102059"/>
            <a:ext cx="201622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latin typeface="Comic Sans MS" pitchFamily="66" charset="0"/>
                <a:sym typeface="Symbol"/>
              </a:rPr>
              <a:t>un </a:t>
            </a:r>
            <a:r>
              <a:rPr lang="en-US" sz="2400" dirty="0" err="1" smtClean="0">
                <a:latin typeface="Comic Sans MS" pitchFamily="66" charset="0"/>
                <a:sym typeface="Symbol"/>
              </a:rPr>
              <a:t>insieme</a:t>
            </a:r>
            <a:r>
              <a:rPr lang="en-US" sz="2400" dirty="0" smtClean="0">
                <a:latin typeface="Comic Sans MS" pitchFamily="66" charset="0"/>
                <a:sym typeface="Symbol"/>
              </a:rPr>
              <a:t> </a:t>
            </a:r>
          </a:p>
          <a:p>
            <a:pPr algn="ctr"/>
            <a:r>
              <a:rPr lang="en-US" sz="2400" dirty="0" err="1" smtClean="0">
                <a:latin typeface="Comic Sans MS" pitchFamily="66" charset="0"/>
                <a:sym typeface="Symbol"/>
              </a:rPr>
              <a:t>indipendente</a:t>
            </a:r>
            <a:endParaRPr lang="en-US" sz="2400" dirty="0" smtClean="0">
              <a:latin typeface="Comic Sans MS" pitchFamily="66" charset="0"/>
              <a:sym typeface="Symbol"/>
            </a:endParaRPr>
          </a:p>
          <a:p>
            <a:pPr algn="ctr"/>
            <a:r>
              <a:rPr lang="en-US" sz="2400" dirty="0" err="1" smtClean="0">
                <a:solidFill>
                  <a:srgbClr val="3366FF"/>
                </a:solidFill>
                <a:latin typeface="Comic Sans MS" pitchFamily="66" charset="0"/>
                <a:sym typeface="Symbol"/>
              </a:rPr>
              <a:t>migliore</a:t>
            </a:r>
            <a:endParaRPr lang="en-US" sz="2400" dirty="0">
              <a:solidFill>
                <a:srgbClr val="3366FF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4" name="Rectangle 2"/>
          <p:cNvSpPr>
            <a:spLocks noChangeArrowheads="1"/>
          </p:cNvSpPr>
          <p:nvPr/>
        </p:nvSpPr>
        <p:spPr bwMode="black">
          <a:xfrm>
            <a:off x="457200" y="188640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r" eaLnBrk="1" hangingPunct="1">
              <a:spcBef>
                <a:spcPct val="20000"/>
              </a:spcBef>
            </a:pPr>
            <a:r>
              <a:rPr lang="it-IT" altLang="it-IT" sz="2800" b="1" dirty="0" smtClean="0">
                <a:solidFill>
                  <a:srgbClr val="3366FF"/>
                </a:solidFill>
                <a:latin typeface="Comic Sans MS" pitchFamily="66" charset="0"/>
              </a:rPr>
              <a:t>esempio:</a:t>
            </a:r>
            <a:endParaRPr lang="it-IT" altLang="it-IT" sz="2800" b="1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9" name="Oval 36"/>
          <p:cNvSpPr>
            <a:spLocks noChangeArrowheads="1"/>
          </p:cNvSpPr>
          <p:nvPr/>
        </p:nvSpPr>
        <p:spPr bwMode="auto">
          <a:xfrm>
            <a:off x="1379340" y="1633736"/>
            <a:ext cx="381000" cy="381000"/>
          </a:xfrm>
          <a:prstGeom prst="ellipse">
            <a:avLst/>
          </a:prstGeom>
          <a:solidFill>
            <a:srgbClr val="00E4A8"/>
          </a:solidFill>
          <a:ln w="12700" cap="sq">
            <a:solidFill>
              <a:schemeClr val="tx1"/>
            </a:solidFill>
            <a:round/>
            <a:headEnd type="none" w="sm" len="sm"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0" name="Oval 37"/>
          <p:cNvSpPr>
            <a:spLocks noChangeArrowheads="1"/>
          </p:cNvSpPr>
          <p:nvPr/>
        </p:nvSpPr>
        <p:spPr bwMode="auto">
          <a:xfrm>
            <a:off x="3131940" y="1633736"/>
            <a:ext cx="381000" cy="381000"/>
          </a:xfrm>
          <a:prstGeom prst="ellipse">
            <a:avLst/>
          </a:prstGeom>
          <a:solidFill>
            <a:srgbClr val="00E4A8"/>
          </a:solidFill>
          <a:ln w="12700" cap="sq">
            <a:solidFill>
              <a:schemeClr val="tx1"/>
            </a:solidFill>
            <a:round/>
            <a:headEnd type="none" w="sm" len="sm"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2" name="Oval 39"/>
          <p:cNvSpPr>
            <a:spLocks noChangeArrowheads="1"/>
          </p:cNvSpPr>
          <p:nvPr/>
        </p:nvSpPr>
        <p:spPr bwMode="auto">
          <a:xfrm>
            <a:off x="2217540" y="1633736"/>
            <a:ext cx="381000" cy="381000"/>
          </a:xfrm>
          <a:prstGeom prst="ellipse">
            <a:avLst/>
          </a:prstGeom>
          <a:solidFill>
            <a:srgbClr val="C00000"/>
          </a:solidFill>
          <a:ln w="12700" cap="sq">
            <a:solidFill>
              <a:schemeClr val="tx1"/>
            </a:solidFill>
            <a:round/>
            <a:headEnd type="none" w="sm" len="sm"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3" name="Line 40"/>
          <p:cNvSpPr>
            <a:spLocks noChangeShapeType="1"/>
          </p:cNvSpPr>
          <p:nvPr/>
        </p:nvSpPr>
        <p:spPr bwMode="auto">
          <a:xfrm>
            <a:off x="1771452" y="1830586"/>
            <a:ext cx="431800" cy="0"/>
          </a:xfrm>
          <a:prstGeom prst="line">
            <a:avLst/>
          </a:prstGeom>
          <a:noFill/>
          <a:ln w="19050" cap="sq">
            <a:solidFill>
              <a:schemeClr val="tx1"/>
            </a:solidFill>
            <a:round/>
            <a:headEnd type="none" w="sm" len="sm"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6" name="Line 43"/>
          <p:cNvSpPr>
            <a:spLocks noChangeShapeType="1"/>
          </p:cNvSpPr>
          <p:nvPr/>
        </p:nvSpPr>
        <p:spPr bwMode="auto">
          <a:xfrm flipH="1">
            <a:off x="2598540" y="1786136"/>
            <a:ext cx="533400" cy="0"/>
          </a:xfrm>
          <a:prstGeom prst="line">
            <a:avLst/>
          </a:prstGeom>
          <a:noFill/>
          <a:ln w="19050" cap="sq">
            <a:solidFill>
              <a:schemeClr val="tx1"/>
            </a:solidFill>
            <a:round/>
            <a:headEnd type="none" w="sm" len="sm"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9" name="Oval 46"/>
          <p:cNvSpPr>
            <a:spLocks noChangeArrowheads="1"/>
          </p:cNvSpPr>
          <p:nvPr/>
        </p:nvSpPr>
        <p:spPr bwMode="auto">
          <a:xfrm>
            <a:off x="539552" y="1628800"/>
            <a:ext cx="381000" cy="381000"/>
          </a:xfrm>
          <a:prstGeom prst="ellipse">
            <a:avLst/>
          </a:prstGeom>
          <a:solidFill>
            <a:srgbClr val="C00000"/>
          </a:solidFill>
          <a:ln w="12700" cap="sq">
            <a:solidFill>
              <a:schemeClr val="tx1"/>
            </a:solidFill>
            <a:round/>
            <a:headEnd type="none" w="sm" len="sm"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20" name="Oval 47"/>
          <p:cNvSpPr>
            <a:spLocks noChangeArrowheads="1"/>
          </p:cNvSpPr>
          <p:nvPr/>
        </p:nvSpPr>
        <p:spPr bwMode="auto">
          <a:xfrm>
            <a:off x="3966965" y="1636415"/>
            <a:ext cx="381000" cy="381000"/>
          </a:xfrm>
          <a:prstGeom prst="ellipse">
            <a:avLst/>
          </a:prstGeom>
          <a:solidFill>
            <a:srgbClr val="00E4A8"/>
          </a:solidFill>
          <a:ln w="12700" cap="sq">
            <a:solidFill>
              <a:schemeClr val="tx1"/>
            </a:solidFill>
            <a:round/>
            <a:headEnd type="none" w="sm" len="sm"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21" name="Line 48"/>
          <p:cNvSpPr>
            <a:spLocks noChangeShapeType="1"/>
          </p:cNvSpPr>
          <p:nvPr/>
        </p:nvSpPr>
        <p:spPr bwMode="auto">
          <a:xfrm flipH="1" flipV="1">
            <a:off x="899592" y="1844823"/>
            <a:ext cx="504056" cy="1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2" name="Line 49"/>
          <p:cNvSpPr>
            <a:spLocks noChangeShapeType="1"/>
          </p:cNvSpPr>
          <p:nvPr/>
        </p:nvSpPr>
        <p:spPr bwMode="auto">
          <a:xfrm flipH="1">
            <a:off x="3491880" y="1810916"/>
            <a:ext cx="504056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3" name="Oval 47"/>
          <p:cNvSpPr>
            <a:spLocks noChangeArrowheads="1"/>
          </p:cNvSpPr>
          <p:nvPr/>
        </p:nvSpPr>
        <p:spPr bwMode="auto">
          <a:xfrm>
            <a:off x="4839072" y="1641748"/>
            <a:ext cx="381000" cy="381000"/>
          </a:xfrm>
          <a:prstGeom prst="ellipse">
            <a:avLst/>
          </a:prstGeom>
          <a:solidFill>
            <a:srgbClr val="C00000"/>
          </a:solidFill>
          <a:ln w="12700" cap="sq">
            <a:solidFill>
              <a:schemeClr val="tx1"/>
            </a:solidFill>
            <a:round/>
            <a:headEnd type="none" w="sm" len="sm"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24" name="Line 49"/>
          <p:cNvSpPr>
            <a:spLocks noChangeShapeType="1"/>
          </p:cNvSpPr>
          <p:nvPr/>
        </p:nvSpPr>
        <p:spPr bwMode="auto">
          <a:xfrm flipH="1">
            <a:off x="4361309" y="1801391"/>
            <a:ext cx="504056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5" name="CasellaDiTesto 24"/>
          <p:cNvSpPr txBox="1"/>
          <p:nvPr/>
        </p:nvSpPr>
        <p:spPr>
          <a:xfrm>
            <a:off x="577652" y="2132856"/>
            <a:ext cx="2796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1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6" name="CasellaDiTesto 25"/>
          <p:cNvSpPr txBox="1"/>
          <p:nvPr/>
        </p:nvSpPr>
        <p:spPr>
          <a:xfrm>
            <a:off x="1403648" y="2132856"/>
            <a:ext cx="2796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4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7" name="CasellaDiTesto 26"/>
          <p:cNvSpPr txBox="1"/>
          <p:nvPr/>
        </p:nvSpPr>
        <p:spPr>
          <a:xfrm>
            <a:off x="2285653" y="2132856"/>
            <a:ext cx="2796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8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8" name="CasellaDiTesto 27"/>
          <p:cNvSpPr txBox="1"/>
          <p:nvPr/>
        </p:nvSpPr>
        <p:spPr>
          <a:xfrm>
            <a:off x="3140224" y="2132856"/>
            <a:ext cx="2796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4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9" name="CasellaDiTesto 28"/>
          <p:cNvSpPr txBox="1"/>
          <p:nvPr/>
        </p:nvSpPr>
        <p:spPr>
          <a:xfrm>
            <a:off x="4001269" y="2132856"/>
            <a:ext cx="2796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3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30" name="CasellaDiTesto 29"/>
          <p:cNvSpPr txBox="1"/>
          <p:nvPr/>
        </p:nvSpPr>
        <p:spPr>
          <a:xfrm>
            <a:off x="4804891" y="2123331"/>
            <a:ext cx="63321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10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31" name="CasellaDiTesto 30"/>
          <p:cNvSpPr txBox="1"/>
          <p:nvPr/>
        </p:nvSpPr>
        <p:spPr>
          <a:xfrm>
            <a:off x="611560" y="2924944"/>
            <a:ext cx="33123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</a:rPr>
              <a:t>S</a:t>
            </a:r>
            <a:r>
              <a:rPr lang="en-US" sz="2400" dirty="0" smtClean="0">
                <a:latin typeface="Comic Sans MS" pitchFamily="66" charset="0"/>
              </a:rPr>
              <a:t>={</a:t>
            </a:r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</a:rPr>
              <a:t>v</a:t>
            </a:r>
            <a:r>
              <a:rPr lang="en-US" sz="2400" baseline="-25000" dirty="0" smtClean="0">
                <a:solidFill>
                  <a:srgbClr val="3366FF"/>
                </a:solidFill>
                <a:latin typeface="Comic Sans MS" pitchFamily="66" charset="0"/>
              </a:rPr>
              <a:t>1</a:t>
            </a:r>
            <a:r>
              <a:rPr lang="en-US" sz="2400" dirty="0" smtClean="0">
                <a:latin typeface="Comic Sans MS" pitchFamily="66" charset="0"/>
                <a:sym typeface="Symbol"/>
              </a:rPr>
              <a:t>,</a:t>
            </a:r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</a:rPr>
              <a:t> v</a:t>
            </a:r>
            <a:r>
              <a:rPr lang="en-US" sz="2400" baseline="-25000" dirty="0" smtClean="0">
                <a:solidFill>
                  <a:srgbClr val="3366FF"/>
                </a:solidFill>
                <a:latin typeface="Comic Sans MS" pitchFamily="66" charset="0"/>
              </a:rPr>
              <a:t>3</a:t>
            </a:r>
            <a:r>
              <a:rPr lang="en-US" sz="2400" dirty="0" smtClean="0">
                <a:latin typeface="Comic Sans MS" pitchFamily="66" charset="0"/>
                <a:sym typeface="Symbol"/>
              </a:rPr>
              <a:t>, </a:t>
            </a:r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</a:rPr>
              <a:t>v</a:t>
            </a:r>
            <a:r>
              <a:rPr lang="en-US" sz="2400" baseline="-25000" dirty="0" smtClean="0">
                <a:solidFill>
                  <a:srgbClr val="3366FF"/>
                </a:solidFill>
                <a:latin typeface="Comic Sans MS" pitchFamily="66" charset="0"/>
              </a:rPr>
              <a:t>6</a:t>
            </a:r>
            <a:r>
              <a:rPr lang="en-US" sz="2400" dirty="0" smtClean="0">
                <a:latin typeface="Comic Sans MS" pitchFamily="66" charset="0"/>
                <a:sym typeface="Symbol"/>
              </a:rPr>
              <a:t>}</a:t>
            </a:r>
            <a:endParaRPr lang="en-US" sz="24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32" name="CasellaDiTesto 31"/>
          <p:cNvSpPr txBox="1"/>
          <p:nvPr/>
        </p:nvSpPr>
        <p:spPr>
          <a:xfrm>
            <a:off x="683568" y="3543399"/>
            <a:ext cx="33123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omic Sans MS" pitchFamily="66" charset="0"/>
              </a:rPr>
              <a:t>w(</a:t>
            </a:r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</a:rPr>
              <a:t>S</a:t>
            </a:r>
            <a:r>
              <a:rPr lang="en-US" sz="2400" dirty="0" smtClean="0">
                <a:latin typeface="Comic Sans MS" pitchFamily="66" charset="0"/>
              </a:rPr>
              <a:t>)=19</a:t>
            </a:r>
            <a:endParaRPr lang="en-US" sz="24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33" name="CasellaDiTesto 32"/>
          <p:cNvSpPr txBox="1"/>
          <p:nvPr/>
        </p:nvSpPr>
        <p:spPr>
          <a:xfrm>
            <a:off x="3275856" y="3102059"/>
            <a:ext cx="259228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latin typeface="Comic Sans MS" pitchFamily="66" charset="0"/>
                <a:sym typeface="Symbol"/>
              </a:rPr>
              <a:t>un </a:t>
            </a:r>
            <a:r>
              <a:rPr lang="en-US" sz="2400" dirty="0" err="1" smtClean="0">
                <a:latin typeface="Comic Sans MS" pitchFamily="66" charset="0"/>
                <a:sym typeface="Symbol"/>
              </a:rPr>
              <a:t>insieme</a:t>
            </a:r>
            <a:r>
              <a:rPr lang="en-US" sz="2400" dirty="0" smtClean="0">
                <a:latin typeface="Comic Sans MS" pitchFamily="66" charset="0"/>
                <a:sym typeface="Symbol"/>
              </a:rPr>
              <a:t> </a:t>
            </a:r>
          </a:p>
          <a:p>
            <a:pPr algn="ctr"/>
            <a:r>
              <a:rPr lang="en-US" sz="2400" dirty="0" err="1" smtClean="0">
                <a:latin typeface="Comic Sans MS" pitchFamily="66" charset="0"/>
                <a:sym typeface="Symbol"/>
              </a:rPr>
              <a:t>indipendente</a:t>
            </a:r>
            <a:endParaRPr lang="en-US" sz="2400" dirty="0" smtClean="0">
              <a:latin typeface="Comic Sans MS" pitchFamily="66" charset="0"/>
              <a:sym typeface="Symbol"/>
            </a:endParaRPr>
          </a:p>
          <a:p>
            <a:pPr algn="ctr"/>
            <a:r>
              <a:rPr lang="en-US" sz="2400" dirty="0" err="1" smtClean="0">
                <a:latin typeface="Comic Sans MS" pitchFamily="66" charset="0"/>
                <a:sym typeface="Symbol"/>
              </a:rPr>
              <a:t>ancora</a:t>
            </a:r>
            <a:endParaRPr lang="en-US" sz="2400" dirty="0" smtClean="0">
              <a:latin typeface="Comic Sans MS" pitchFamily="66" charset="0"/>
              <a:sym typeface="Symbol"/>
            </a:endParaRPr>
          </a:p>
          <a:p>
            <a:pPr algn="ctr"/>
            <a:r>
              <a:rPr lang="en-US" sz="2400" dirty="0" err="1" smtClean="0">
                <a:solidFill>
                  <a:srgbClr val="3366FF"/>
                </a:solidFill>
                <a:latin typeface="Comic Sans MS" pitchFamily="66" charset="0"/>
                <a:sym typeface="Symbol"/>
              </a:rPr>
              <a:t>migliore</a:t>
            </a:r>
            <a:endParaRPr lang="en-US" sz="2400" dirty="0" smtClean="0">
              <a:solidFill>
                <a:srgbClr val="3366FF"/>
              </a:solidFill>
              <a:latin typeface="Comic Sans MS" pitchFamily="66" charset="0"/>
              <a:sym typeface="Symbol"/>
            </a:endParaRPr>
          </a:p>
          <a:p>
            <a:pPr algn="ctr"/>
            <a:r>
              <a:rPr lang="en-US" sz="2400" dirty="0" smtClean="0">
                <a:latin typeface="Comic Sans MS" pitchFamily="66" charset="0"/>
                <a:sym typeface="Symbol"/>
              </a:rPr>
              <a:t>(è un II </a:t>
            </a:r>
            <a:r>
              <a:rPr lang="en-US" sz="2400" dirty="0" err="1" smtClean="0">
                <a:latin typeface="Comic Sans MS" pitchFamily="66" charset="0"/>
                <a:sym typeface="Symbol"/>
              </a:rPr>
              <a:t>di</a:t>
            </a:r>
            <a:r>
              <a:rPr lang="en-US" sz="2400" dirty="0" smtClean="0">
                <a:latin typeface="Comic Sans MS" pitchFamily="66" charset="0"/>
                <a:sym typeface="Symbol"/>
              </a:rPr>
              <a:t> peso </a:t>
            </a:r>
            <a:r>
              <a:rPr lang="en-US" sz="2400" dirty="0" err="1" smtClean="0">
                <a:latin typeface="Comic Sans MS" pitchFamily="66" charset="0"/>
                <a:sym typeface="Symbol"/>
              </a:rPr>
              <a:t>massimo</a:t>
            </a:r>
            <a:r>
              <a:rPr lang="en-US" sz="2400" dirty="0" smtClean="0">
                <a:latin typeface="Comic Sans MS" pitchFamily="66" charset="0"/>
                <a:sym typeface="Symbol"/>
              </a:rPr>
              <a:t>!)</a:t>
            </a:r>
            <a:endParaRPr lang="en-US" sz="24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sz="4800" dirty="0" err="1" smtClean="0">
                <a:solidFill>
                  <a:srgbClr val="3366FF"/>
                </a:solidFill>
                <a:latin typeface="Comic Sans MS" pitchFamily="66" charset="0"/>
              </a:rPr>
              <a:t>progettiamo</a:t>
            </a:r>
            <a:r>
              <a:rPr lang="en-US" sz="4800" dirty="0" smtClean="0">
                <a:solidFill>
                  <a:srgbClr val="3366FF"/>
                </a:solidFill>
                <a:latin typeface="Comic Sans MS" pitchFamily="66" charset="0"/>
              </a:rPr>
              <a:t> un </a:t>
            </a:r>
            <a:r>
              <a:rPr lang="en-US" sz="4800" dirty="0" err="1" smtClean="0">
                <a:solidFill>
                  <a:srgbClr val="3366FF"/>
                </a:solidFill>
                <a:latin typeface="Comic Sans MS" pitchFamily="66" charset="0"/>
              </a:rPr>
              <a:t>algoritmo</a:t>
            </a:r>
            <a:r>
              <a:rPr lang="en-US" sz="4800" dirty="0" smtClean="0">
                <a:solidFill>
                  <a:srgbClr val="3366FF"/>
                </a:solidFill>
                <a:latin typeface="Comic Sans MS" pitchFamily="66" charset="0"/>
              </a:rPr>
              <a:t>: </a:t>
            </a:r>
            <a:br>
              <a:rPr lang="en-US" sz="4800" dirty="0" smtClean="0">
                <a:solidFill>
                  <a:srgbClr val="3366FF"/>
                </a:solidFill>
                <a:latin typeface="Comic Sans MS" pitchFamily="66" charset="0"/>
              </a:rPr>
            </a:br>
            <a:r>
              <a:rPr lang="en-US" sz="4800" dirty="0" err="1" smtClean="0">
                <a:solidFill>
                  <a:srgbClr val="3366FF"/>
                </a:solidFill>
                <a:latin typeface="Comic Sans MS" pitchFamily="66" charset="0"/>
              </a:rPr>
              <a:t>che</a:t>
            </a:r>
            <a:r>
              <a:rPr lang="en-US" sz="48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4800" dirty="0" err="1" smtClean="0">
                <a:solidFill>
                  <a:srgbClr val="3366FF"/>
                </a:solidFill>
                <a:latin typeface="Comic Sans MS" pitchFamily="66" charset="0"/>
              </a:rPr>
              <a:t>approccio</a:t>
            </a:r>
            <a:r>
              <a:rPr lang="en-US" sz="48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4800" dirty="0" err="1" smtClean="0">
                <a:solidFill>
                  <a:srgbClr val="3366FF"/>
                </a:solidFill>
                <a:latin typeface="Comic Sans MS" pitchFamily="66" charset="0"/>
              </a:rPr>
              <a:t>utilizzare</a:t>
            </a:r>
            <a:r>
              <a:rPr lang="en-US" sz="4800" dirty="0" smtClean="0">
                <a:solidFill>
                  <a:srgbClr val="3366FF"/>
                </a:solidFill>
                <a:latin typeface="Comic Sans MS" pitchFamily="66" charset="0"/>
              </a:rPr>
              <a:t>?</a:t>
            </a:r>
            <a:endParaRPr lang="en-US" sz="48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en-US" dirty="0">
              <a:solidFill>
                <a:srgbClr val="FF0000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8127</TotalTime>
  <Words>1608</Words>
  <Application>Microsoft Office PowerPoint</Application>
  <PresentationFormat>Presentazione su schermo (4:3)</PresentationFormat>
  <Paragraphs>280</Paragraphs>
  <Slides>36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36</vt:i4>
      </vt:variant>
    </vt:vector>
  </HeadingPairs>
  <TitlesOfParts>
    <vt:vector size="37" baseType="lpstr">
      <vt:lpstr>Tema di Office</vt:lpstr>
      <vt:lpstr>Algoritmi e Strutture Dati</vt:lpstr>
      <vt:lpstr>Programmazione dinamica</vt:lpstr>
      <vt:lpstr>Sommario</vt:lpstr>
      <vt:lpstr>Diapositiva 4</vt:lpstr>
      <vt:lpstr>Diapositiva 5</vt:lpstr>
      <vt:lpstr>Diapositiva 6</vt:lpstr>
      <vt:lpstr>Diapositiva 7</vt:lpstr>
      <vt:lpstr>Diapositiva 8</vt:lpstr>
      <vt:lpstr>progettiamo un algoritmo:  che approccio utilizzare?</vt:lpstr>
      <vt:lpstr>Diapositiva 10</vt:lpstr>
      <vt:lpstr>Diapositiva 11</vt:lpstr>
      <vt:lpstr>Diapositiva 12</vt:lpstr>
      <vt:lpstr>Diapositiva 13</vt:lpstr>
      <vt:lpstr>Diapositiva 14</vt:lpstr>
      <vt:lpstr>Diapositiva 15</vt:lpstr>
      <vt:lpstr>Diapositiva 16</vt:lpstr>
      <vt:lpstr>Diapositiva 17</vt:lpstr>
      <vt:lpstr>Cosa non sta funzionando?</vt:lpstr>
      <vt:lpstr>Diapositiva 19</vt:lpstr>
      <vt:lpstr>Diapositiva 20</vt:lpstr>
      <vt:lpstr>Diapositiva 21</vt:lpstr>
      <vt:lpstr>Diapositiva 22</vt:lpstr>
      <vt:lpstr>Diapositiva 23</vt:lpstr>
      <vt:lpstr>l’algoritmo</vt:lpstr>
      <vt:lpstr>Ricostruire la soluzione  (in tempo lineare)</vt:lpstr>
      <vt:lpstr>Diapositiva 26</vt:lpstr>
      <vt:lpstr>Diapositiva 27</vt:lpstr>
      <vt:lpstr>Diapositiva 28</vt:lpstr>
      <vt:lpstr>Diapositiva 29</vt:lpstr>
      <vt:lpstr>ancora sul ruolo dei sottoproblemi</vt:lpstr>
      <vt:lpstr>Diapositiva 31</vt:lpstr>
      <vt:lpstr>…e qualche avvertimento.</vt:lpstr>
      <vt:lpstr>Diapositiva 33</vt:lpstr>
      <vt:lpstr>Diapositiva 34</vt:lpstr>
      <vt:lpstr>…e questo siparietto si chiude con un…</vt:lpstr>
      <vt:lpstr>Diapositiva 36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Usi (meno scontati) della visita DFS</dc:title>
  <dc:creator>Luciano</dc:creator>
  <cp:lastModifiedBy>Luciano</cp:lastModifiedBy>
  <cp:revision>310</cp:revision>
  <dcterms:created xsi:type="dcterms:W3CDTF">2013-03-05T17:51:33Z</dcterms:created>
  <dcterms:modified xsi:type="dcterms:W3CDTF">2013-12-11T14:06:35Z</dcterms:modified>
</cp:coreProperties>
</file>